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sldIdLst>
    <p:sldId id="256" r:id="rId2"/>
    <p:sldId id="257" r:id="rId3"/>
    <p:sldId id="316" r:id="rId4"/>
    <p:sldId id="272" r:id="rId5"/>
    <p:sldId id="278" r:id="rId6"/>
    <p:sldId id="260" r:id="rId7"/>
    <p:sldId id="264" r:id="rId8"/>
    <p:sldId id="324" r:id="rId9"/>
    <p:sldId id="309" r:id="rId10"/>
    <p:sldId id="271" r:id="rId11"/>
    <p:sldId id="317" r:id="rId12"/>
    <p:sldId id="310" r:id="rId13"/>
    <p:sldId id="311" r:id="rId14"/>
    <p:sldId id="315" r:id="rId15"/>
    <p:sldId id="269" r:id="rId16"/>
    <p:sldId id="312" r:id="rId17"/>
    <p:sldId id="320" r:id="rId18"/>
    <p:sldId id="265" r:id="rId19"/>
    <p:sldId id="318" r:id="rId20"/>
    <p:sldId id="285" r:id="rId21"/>
    <p:sldId id="321" r:id="rId22"/>
    <p:sldId id="322" r:id="rId23"/>
    <p:sldId id="323" r:id="rId24"/>
    <p:sldId id="319" r:id="rId25"/>
    <p:sldId id="282" r:id="rId26"/>
    <p:sldId id="313" r:id="rId27"/>
    <p:sldId id="314" r:id="rId28"/>
    <p:sldId id="277" r:id="rId29"/>
    <p:sldId id="293" r:id="rId30"/>
    <p:sldId id="306" r:id="rId3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5341" autoAdjust="0"/>
  </p:normalViewPr>
  <p:slideViewPr>
    <p:cSldViewPr>
      <p:cViewPr>
        <p:scale>
          <a:sx n="90" d="100"/>
          <a:sy n="90" d="100"/>
        </p:scale>
        <p:origin x="-552" y="-85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 01.01.2024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9608152177108093"/>
          <c:y val="0"/>
        </c:manualLayout>
      </c:layout>
    </c:title>
    <c:plotArea>
      <c:layout>
        <c:manualLayout>
          <c:layoutTarget val="inner"/>
          <c:xMode val="edge"/>
          <c:yMode val="edge"/>
          <c:x val="0.31622118187587639"/>
          <c:y val="0.50585953412583784"/>
          <c:w val="0.21467814039972555"/>
          <c:h val="0.354984631337258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на01.01.2024 г.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МСП</c:v>
                </c:pt>
                <c:pt idx="1">
                  <c:v>из них: ЮЛ </c:v>
                </c:pt>
                <c:pt idx="2">
                  <c:v>из них К(Ф)Х</c:v>
                </c:pt>
                <c:pt idx="3">
                  <c:v>Самозанятые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459</c:v>
                </c:pt>
                <c:pt idx="1">
                  <c:v>15</c:v>
                </c:pt>
                <c:pt idx="2">
                  <c:v>154</c:v>
                </c:pt>
                <c:pt idx="3">
                  <c:v>554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6.9920475372896793E-2"/>
          <c:y val="0.16675739732622302"/>
          <c:w val="0.90993339773987358"/>
          <c:h val="0.2587360663629967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 01.01.2024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57703574488027565"/>
          <c:y val="2.9394882050142578E-2"/>
        </c:manualLayout>
      </c:layout>
    </c:title>
    <c:plotArea>
      <c:layout>
        <c:manualLayout>
          <c:layoutTarget val="inner"/>
          <c:xMode val="edge"/>
          <c:yMode val="edge"/>
          <c:x val="0.68579169214701485"/>
          <c:y val="0.43531181720549561"/>
          <c:w val="0.22415340153917179"/>
          <c:h val="0.490201088767914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01.01.2024 г.</c:v>
                </c:pt>
              </c:strCache>
            </c:strRef>
          </c:tx>
          <c:explosion val="12"/>
          <c:dPt>
            <c:idx val="0"/>
            <c:explosion val="2"/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8.6664935167198708E-3"/>
                  <c:y val="1.7045328296855906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Торговля</c:v>
                </c:pt>
                <c:pt idx="1">
                  <c:v>Сельское хозяйство</c:v>
                </c:pt>
                <c:pt idx="2">
                  <c:v>Общепит</c:v>
                </c:pt>
                <c:pt idx="3">
                  <c:v>Быт. услуги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</c:v>
                </c:pt>
                <c:pt idx="1">
                  <c:v>154</c:v>
                </c:pt>
                <c:pt idx="2">
                  <c:v>3</c:v>
                </c:pt>
                <c:pt idx="3">
                  <c:v>20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1.3466747695761574E-2"/>
          <c:y val="0.13736251527608043"/>
          <c:w val="0.5174461271881613"/>
          <c:h val="0.6980261452431210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Основной источник финансирования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Основной источник финансирования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собственные средства</c:v>
                </c:pt>
                <c:pt idx="1">
                  <c:v>кредиты банков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6-4097-BC29-11BED7CED94F}"/>
            </c:ext>
          </c:extLst>
        </c:ser>
        <c:dLbls>
          <c:showPercent val="1"/>
        </c:dLbls>
        <c:firstSliceAng val="0"/>
      </c:pie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18864476555761323"/>
          <c:w val="0.98910761160450733"/>
          <c:h val="0.2023802990686632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3DED2-5FCD-437A-9ECD-15866CB8890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57953-4A45-4D19-84D6-FC1C9CD96AAC}">
      <dgm:prSet phldrT="[Текст]" custT="1"/>
      <dgm:spPr/>
      <dgm:t>
        <a:bodyPr/>
        <a:lstStyle/>
        <a:p>
          <a:r>
            <a:rPr lang="ru-RU" sz="1200" dirty="0"/>
            <a:t>Основные недостатки</a:t>
          </a:r>
        </a:p>
      </dgm:t>
    </dgm:pt>
    <dgm:pt modelId="{9E9B31CA-24D8-46C8-AC56-B0B55306F087}" type="parTrans" cxnId="{F13D870B-1B37-4A81-ACB0-F234FA160288}">
      <dgm:prSet/>
      <dgm:spPr/>
      <dgm:t>
        <a:bodyPr/>
        <a:lstStyle/>
        <a:p>
          <a:endParaRPr lang="ru-RU"/>
        </a:p>
      </dgm:t>
    </dgm:pt>
    <dgm:pt modelId="{124C7881-9CE4-472D-BCB3-1C7CA206A740}" type="sibTrans" cxnId="{F13D870B-1B37-4A81-ACB0-F234FA160288}">
      <dgm:prSet/>
      <dgm:spPr/>
      <dgm:t>
        <a:bodyPr/>
        <a:lstStyle/>
        <a:p>
          <a:endParaRPr lang="ru-RU"/>
        </a:p>
      </dgm:t>
    </dgm:pt>
    <dgm:pt modelId="{EA04ECEE-A4B0-4C55-80EE-8FEE7AF1F66D}">
      <dgm:prSet phldrT="[Текст]" custT="1"/>
      <dgm:spPr/>
      <dgm:t>
        <a:bodyPr/>
        <a:lstStyle/>
        <a:p>
          <a:r>
            <a:rPr lang="ru-RU" sz="1200" dirty="0"/>
            <a:t>Сокращение численности населения</a:t>
          </a:r>
        </a:p>
      </dgm:t>
    </dgm:pt>
    <dgm:pt modelId="{66AA08D8-AC13-4AD4-A626-DD1A370AEB57}" type="parTrans" cxnId="{29A3CEED-1E50-4FD8-A46A-018F69EC3BA0}">
      <dgm:prSet/>
      <dgm:spPr/>
      <dgm:t>
        <a:bodyPr/>
        <a:lstStyle/>
        <a:p>
          <a:endParaRPr lang="ru-RU"/>
        </a:p>
      </dgm:t>
    </dgm:pt>
    <dgm:pt modelId="{F85FC743-D83E-4915-B852-6EF878E2CA1C}" type="sibTrans" cxnId="{29A3CEED-1E50-4FD8-A46A-018F69EC3BA0}">
      <dgm:prSet/>
      <dgm:spPr/>
      <dgm:t>
        <a:bodyPr/>
        <a:lstStyle/>
        <a:p>
          <a:endParaRPr lang="ru-RU"/>
        </a:p>
      </dgm:t>
    </dgm:pt>
    <dgm:pt modelId="{8C2DEB23-A711-426E-8CC8-18112C6F1DB0}">
      <dgm:prSet phldrT="[Текст]" custT="1"/>
      <dgm:spPr/>
      <dgm:t>
        <a:bodyPr/>
        <a:lstStyle/>
        <a:p>
          <a:r>
            <a:rPr lang="ru-RU" sz="1200" dirty="0"/>
            <a:t>Состояние муниципальных дорог</a:t>
          </a:r>
        </a:p>
      </dgm:t>
    </dgm:pt>
    <dgm:pt modelId="{5948DDB2-AB72-4871-96BB-B7AAF4C9ED23}" type="parTrans" cxnId="{C8C23089-3BC7-459A-87F3-751AA269D207}">
      <dgm:prSet/>
      <dgm:spPr/>
      <dgm:t>
        <a:bodyPr/>
        <a:lstStyle/>
        <a:p>
          <a:endParaRPr lang="ru-RU"/>
        </a:p>
      </dgm:t>
    </dgm:pt>
    <dgm:pt modelId="{A96D52D6-69C9-48D1-AE93-DAEBDDDC1B00}" type="sibTrans" cxnId="{C8C23089-3BC7-459A-87F3-751AA269D207}">
      <dgm:prSet/>
      <dgm:spPr/>
      <dgm:t>
        <a:bodyPr/>
        <a:lstStyle/>
        <a:p>
          <a:endParaRPr lang="ru-RU"/>
        </a:p>
      </dgm:t>
    </dgm:pt>
    <dgm:pt modelId="{A3153337-BF59-42CA-B8B6-75B4FC2872F6}">
      <dgm:prSet phldrT="[Текст]" custT="1"/>
      <dgm:spPr/>
      <dgm:t>
        <a:bodyPr/>
        <a:lstStyle/>
        <a:p>
          <a:r>
            <a:rPr lang="ru-RU" sz="1200" dirty="0"/>
            <a:t>Основные преимущества</a:t>
          </a:r>
        </a:p>
      </dgm:t>
    </dgm:pt>
    <dgm:pt modelId="{F07136E1-B038-4D45-B3B9-CA409BC573BB}" type="parTrans" cxnId="{B5CD2033-6BAA-4BFD-84A0-CD1C393E87B1}">
      <dgm:prSet/>
      <dgm:spPr/>
      <dgm:t>
        <a:bodyPr/>
        <a:lstStyle/>
        <a:p>
          <a:endParaRPr lang="ru-RU"/>
        </a:p>
      </dgm:t>
    </dgm:pt>
    <dgm:pt modelId="{63F178CE-2AA4-443D-AC71-2D19A5DBB469}" type="sibTrans" cxnId="{B5CD2033-6BAA-4BFD-84A0-CD1C393E87B1}">
      <dgm:prSet/>
      <dgm:spPr/>
      <dgm:t>
        <a:bodyPr/>
        <a:lstStyle/>
        <a:p>
          <a:endParaRPr lang="ru-RU"/>
        </a:p>
      </dgm:t>
    </dgm:pt>
    <dgm:pt modelId="{E664A7C9-F4A5-4DE8-9B46-9857291C375B}">
      <dgm:prSet phldrT="[Текст]" custT="1"/>
      <dgm:spPr/>
      <dgm:t>
        <a:bodyPr/>
        <a:lstStyle/>
        <a:p>
          <a:r>
            <a:rPr lang="ru-RU" sz="1200" dirty="0"/>
            <a:t>Транспортная доступность</a:t>
          </a:r>
        </a:p>
      </dgm:t>
    </dgm:pt>
    <dgm:pt modelId="{7857C9B6-1CB6-4280-A046-55E750DD19A2}" type="parTrans" cxnId="{37F9921B-699D-43BE-9B46-A53237517015}">
      <dgm:prSet/>
      <dgm:spPr/>
      <dgm:t>
        <a:bodyPr/>
        <a:lstStyle/>
        <a:p>
          <a:endParaRPr lang="ru-RU"/>
        </a:p>
      </dgm:t>
    </dgm:pt>
    <dgm:pt modelId="{23D8562D-9DDD-4C34-BE39-E738F6970CC2}" type="sibTrans" cxnId="{37F9921B-699D-43BE-9B46-A53237517015}">
      <dgm:prSet/>
      <dgm:spPr/>
      <dgm:t>
        <a:bodyPr/>
        <a:lstStyle/>
        <a:p>
          <a:endParaRPr lang="ru-RU"/>
        </a:p>
      </dgm:t>
    </dgm:pt>
    <dgm:pt modelId="{47E9192C-F9A5-4AEE-A7B8-47ABAB8CD844}">
      <dgm:prSet phldrT="[Текст]" custT="1"/>
      <dgm:spPr/>
      <dgm:t>
        <a:bodyPr/>
        <a:lstStyle/>
        <a:p>
          <a:r>
            <a:rPr lang="ru-RU" sz="1200" dirty="0"/>
            <a:t>Природа / наличие рек</a:t>
          </a:r>
        </a:p>
      </dgm:t>
    </dgm:pt>
    <dgm:pt modelId="{E111F46F-2EA9-4706-81B3-AAD15D125D8B}" type="parTrans" cxnId="{78273C64-C4A2-42E2-BE60-65A6D76A68B6}">
      <dgm:prSet/>
      <dgm:spPr/>
      <dgm:t>
        <a:bodyPr/>
        <a:lstStyle/>
        <a:p>
          <a:endParaRPr lang="ru-RU"/>
        </a:p>
      </dgm:t>
    </dgm:pt>
    <dgm:pt modelId="{E9E1C9FF-C63F-4CDA-964F-CBC50B0BD9BB}" type="sibTrans" cxnId="{78273C64-C4A2-42E2-BE60-65A6D76A68B6}">
      <dgm:prSet/>
      <dgm:spPr/>
      <dgm:t>
        <a:bodyPr/>
        <a:lstStyle/>
        <a:p>
          <a:endParaRPr lang="ru-RU"/>
        </a:p>
      </dgm:t>
    </dgm:pt>
    <dgm:pt modelId="{15189003-B80C-400E-A72D-5935729F6244}">
      <dgm:prSet phldrT="[Текст]" custT="1"/>
      <dgm:spPr/>
      <dgm:t>
        <a:bodyPr/>
        <a:lstStyle/>
        <a:p>
          <a:r>
            <a:rPr lang="ru-RU" sz="1200" dirty="0"/>
            <a:t>Объекты социальной инфраструктуры</a:t>
          </a:r>
        </a:p>
      </dgm:t>
    </dgm:pt>
    <dgm:pt modelId="{046C6CD9-0CF7-40CB-8A6F-4C31B6AD56FD}" type="parTrans" cxnId="{6AC86BED-1655-48F3-80F4-D4F49CAE25D8}">
      <dgm:prSet/>
      <dgm:spPr/>
      <dgm:t>
        <a:bodyPr/>
        <a:lstStyle/>
        <a:p>
          <a:endParaRPr lang="ru-RU"/>
        </a:p>
      </dgm:t>
    </dgm:pt>
    <dgm:pt modelId="{E4F06C80-4886-426E-BBEE-627FA5F8A8BC}" type="sibTrans" cxnId="{6AC86BED-1655-48F3-80F4-D4F49CAE25D8}">
      <dgm:prSet/>
      <dgm:spPr/>
      <dgm:t>
        <a:bodyPr/>
        <a:lstStyle/>
        <a:p>
          <a:endParaRPr lang="ru-RU"/>
        </a:p>
      </dgm:t>
    </dgm:pt>
    <dgm:pt modelId="{C533E0BC-880B-45EF-A98D-EDE5FE3E94BB}" type="pres">
      <dgm:prSet presAssocID="{8FA3DED2-5FCD-437A-9ECD-15866CB8890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4DF28-A423-4ABD-A6CE-09E8C8058D25}" type="pres">
      <dgm:prSet presAssocID="{8FA3DED2-5FCD-437A-9ECD-15866CB88905}" presName="dummyMaxCanvas" presStyleCnt="0"/>
      <dgm:spPr/>
    </dgm:pt>
    <dgm:pt modelId="{263D4B95-FA5B-4F51-AD7C-60F0E3F0DA95}" type="pres">
      <dgm:prSet presAssocID="{8FA3DED2-5FCD-437A-9ECD-15866CB88905}" presName="parentComposite" presStyleCnt="0"/>
      <dgm:spPr/>
    </dgm:pt>
    <dgm:pt modelId="{41F9FFEF-89FC-4ADB-A581-900369438308}" type="pres">
      <dgm:prSet presAssocID="{8FA3DED2-5FCD-437A-9ECD-15866CB88905}" presName="parent1" presStyleLbl="alignAccFollowNode1" presStyleIdx="0" presStyleCnt="4" custAng="305793" custScaleX="88172" custScaleY="97909" custLinFactNeighborX="18165" custLinFactNeighborY="1163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62E4D4D-A284-4B42-91CB-B51FDC127421}" type="pres">
      <dgm:prSet presAssocID="{8FA3DED2-5FCD-437A-9ECD-15866CB88905}" presName="parent2" presStyleLbl="alignAccFollowNode1" presStyleIdx="1" presStyleCnt="4" custAng="325498" custScaleX="94160" custScaleY="85579" custLinFactNeighborX="18286" custLinFactNeighborY="3605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0A14BF0-0651-4D87-858D-14B934C50FFB}" type="pres">
      <dgm:prSet presAssocID="{8FA3DED2-5FCD-437A-9ECD-15866CB88905}" presName="childrenComposite" presStyleCnt="0"/>
      <dgm:spPr/>
    </dgm:pt>
    <dgm:pt modelId="{CEE9937A-3B62-4AC4-8F32-C5959FF62DE1}" type="pres">
      <dgm:prSet presAssocID="{8FA3DED2-5FCD-437A-9ECD-15866CB88905}" presName="dummyMaxCanvas_ChildArea" presStyleCnt="0"/>
      <dgm:spPr/>
    </dgm:pt>
    <dgm:pt modelId="{B976442A-3358-43F0-9FEF-3CC95B1B2A7C}" type="pres">
      <dgm:prSet presAssocID="{8FA3DED2-5FCD-437A-9ECD-15866CB88905}" presName="fulcrum" presStyleLbl="alignAccFollowNode1" presStyleIdx="2" presStyleCnt="4"/>
      <dgm:spPr/>
    </dgm:pt>
    <dgm:pt modelId="{958E43CC-3369-4148-9E08-E3FA029A686E}" type="pres">
      <dgm:prSet presAssocID="{8FA3DED2-5FCD-437A-9ECD-15866CB88905}" presName="balance_23" presStyleLbl="alignAccFollowNode1" presStyleIdx="3" presStyleCnt="4">
        <dgm:presLayoutVars>
          <dgm:bulletEnabled val="1"/>
        </dgm:presLayoutVars>
      </dgm:prSet>
      <dgm:spPr/>
    </dgm:pt>
    <dgm:pt modelId="{B566DEB5-303B-42C0-A2BD-CD6FB2BB6458}" type="pres">
      <dgm:prSet presAssocID="{8FA3DED2-5FCD-437A-9ECD-15866CB88905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DB91F-C76E-4990-8B31-58FB192E979C}" type="pres">
      <dgm:prSet presAssocID="{8FA3DED2-5FCD-437A-9ECD-15866CB88905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38120-E8FE-4A5D-9625-2B080088789D}" type="pres">
      <dgm:prSet presAssocID="{8FA3DED2-5FCD-437A-9ECD-15866CB88905}" presName="right_23_3" presStyleLbl="node1" presStyleIdx="2" presStyleCnt="5" custScaleX="117165" custScaleY="127595" custLinFactNeighborX="3034" custLinFactNeighborY="-17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1F8E6-260A-4139-8F90-75D7ECE6F3BF}" type="pres">
      <dgm:prSet presAssocID="{8FA3DED2-5FCD-437A-9ECD-15866CB88905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44A4C-FA2A-4CFD-8E02-4E1A8DF2657B}" type="pres">
      <dgm:prSet presAssocID="{8FA3DED2-5FCD-437A-9ECD-15866CB88905}" presName="left_23_2" presStyleLbl="node1" presStyleIdx="4" presStyleCnt="5" custScaleX="99296" custScaleY="122055" custLinFactNeighborX="3492" custLinFactNeighborY="-27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73C64-C4A2-42E2-BE60-65A6D76A68B6}" srcId="{A3153337-BF59-42CA-B8B6-75B4FC2872F6}" destId="{47E9192C-F9A5-4AEE-A7B8-47ABAB8CD844}" srcOrd="1" destOrd="0" parTransId="{E111F46F-2EA9-4706-81B3-AAD15D125D8B}" sibTransId="{E9E1C9FF-C63F-4CDA-964F-CBC50B0BD9BB}"/>
    <dgm:cxn modelId="{F13D870B-1B37-4A81-ACB0-F234FA160288}" srcId="{8FA3DED2-5FCD-437A-9ECD-15866CB88905}" destId="{CA457953-4A45-4D19-84D6-FC1C9CD96AAC}" srcOrd="0" destOrd="0" parTransId="{9E9B31CA-24D8-46C8-AC56-B0B55306F087}" sibTransId="{124C7881-9CE4-472D-BCB3-1C7CA206A740}"/>
    <dgm:cxn modelId="{37F9921B-699D-43BE-9B46-A53237517015}" srcId="{A3153337-BF59-42CA-B8B6-75B4FC2872F6}" destId="{E664A7C9-F4A5-4DE8-9B46-9857291C375B}" srcOrd="0" destOrd="0" parTransId="{7857C9B6-1CB6-4280-A046-55E750DD19A2}" sibTransId="{23D8562D-9DDD-4C34-BE39-E738F6970CC2}"/>
    <dgm:cxn modelId="{6AC86BED-1655-48F3-80F4-D4F49CAE25D8}" srcId="{A3153337-BF59-42CA-B8B6-75B4FC2872F6}" destId="{15189003-B80C-400E-A72D-5935729F6244}" srcOrd="2" destOrd="0" parTransId="{046C6CD9-0CF7-40CB-8A6F-4C31B6AD56FD}" sibTransId="{E4F06C80-4886-426E-BBEE-627FA5F8A8BC}"/>
    <dgm:cxn modelId="{72B4BED6-2DAB-4B18-8F0C-024346CCF130}" type="presOf" srcId="{15189003-B80C-400E-A72D-5935729F6244}" destId="{E5838120-E8FE-4A5D-9625-2B080088789D}" srcOrd="0" destOrd="0" presId="urn:microsoft.com/office/officeart/2005/8/layout/balance1"/>
    <dgm:cxn modelId="{C8C23089-3BC7-459A-87F3-751AA269D207}" srcId="{CA457953-4A45-4D19-84D6-FC1C9CD96AAC}" destId="{8C2DEB23-A711-426E-8CC8-18112C6F1DB0}" srcOrd="1" destOrd="0" parTransId="{5948DDB2-AB72-4871-96BB-B7AAF4C9ED23}" sibTransId="{A96D52D6-69C9-48D1-AE93-DAEBDDDC1B00}"/>
    <dgm:cxn modelId="{32379B4A-7816-4F90-982C-DAF8BFA7B019}" type="presOf" srcId="{A3153337-BF59-42CA-B8B6-75B4FC2872F6}" destId="{B62E4D4D-A284-4B42-91CB-B51FDC127421}" srcOrd="0" destOrd="0" presId="urn:microsoft.com/office/officeart/2005/8/layout/balance1"/>
    <dgm:cxn modelId="{171FA2AD-43D0-42CC-A860-B6D7294CD4AD}" type="presOf" srcId="{E664A7C9-F4A5-4DE8-9B46-9857291C375B}" destId="{B566DEB5-303B-42C0-A2BD-CD6FB2BB6458}" srcOrd="0" destOrd="0" presId="urn:microsoft.com/office/officeart/2005/8/layout/balance1"/>
    <dgm:cxn modelId="{12464C82-4820-4DA0-8534-FDEE29D8523B}" type="presOf" srcId="{8C2DEB23-A711-426E-8CC8-18112C6F1DB0}" destId="{42144A4C-FA2A-4CFD-8E02-4E1A8DF2657B}" srcOrd="0" destOrd="0" presId="urn:microsoft.com/office/officeart/2005/8/layout/balance1"/>
    <dgm:cxn modelId="{14C8F6CA-8A52-43DA-804D-7E3352B85F38}" type="presOf" srcId="{8FA3DED2-5FCD-437A-9ECD-15866CB88905}" destId="{C533E0BC-880B-45EF-A98D-EDE5FE3E94BB}" srcOrd="0" destOrd="0" presId="urn:microsoft.com/office/officeart/2005/8/layout/balance1"/>
    <dgm:cxn modelId="{159D4BFC-CA18-4508-81AE-883D1B0F3CD6}" type="presOf" srcId="{47E9192C-F9A5-4AEE-A7B8-47ABAB8CD844}" destId="{3D6DB91F-C76E-4990-8B31-58FB192E979C}" srcOrd="0" destOrd="0" presId="urn:microsoft.com/office/officeart/2005/8/layout/balance1"/>
    <dgm:cxn modelId="{29A3CEED-1E50-4FD8-A46A-018F69EC3BA0}" srcId="{CA457953-4A45-4D19-84D6-FC1C9CD96AAC}" destId="{EA04ECEE-A4B0-4C55-80EE-8FEE7AF1F66D}" srcOrd="0" destOrd="0" parTransId="{66AA08D8-AC13-4AD4-A626-DD1A370AEB57}" sibTransId="{F85FC743-D83E-4915-B852-6EF878E2CA1C}"/>
    <dgm:cxn modelId="{B5CD2033-6BAA-4BFD-84A0-CD1C393E87B1}" srcId="{8FA3DED2-5FCD-437A-9ECD-15866CB88905}" destId="{A3153337-BF59-42CA-B8B6-75B4FC2872F6}" srcOrd="1" destOrd="0" parTransId="{F07136E1-B038-4D45-B3B9-CA409BC573BB}" sibTransId="{63F178CE-2AA4-443D-AC71-2D19A5DBB469}"/>
    <dgm:cxn modelId="{6ED528E1-CB6A-4E7F-BD03-1098068E07DE}" type="presOf" srcId="{CA457953-4A45-4D19-84D6-FC1C9CD96AAC}" destId="{41F9FFEF-89FC-4ADB-A581-900369438308}" srcOrd="0" destOrd="0" presId="urn:microsoft.com/office/officeart/2005/8/layout/balance1"/>
    <dgm:cxn modelId="{840BBE2C-3425-46FD-985D-1ABDACE7CC3D}" type="presOf" srcId="{EA04ECEE-A4B0-4C55-80EE-8FEE7AF1F66D}" destId="{B231F8E6-260A-4139-8F90-75D7ECE6F3BF}" srcOrd="0" destOrd="0" presId="urn:microsoft.com/office/officeart/2005/8/layout/balance1"/>
    <dgm:cxn modelId="{E845BBB9-7C3B-4E57-8EE0-E9D1FD39D951}" type="presParOf" srcId="{C533E0BC-880B-45EF-A98D-EDE5FE3E94BB}" destId="{3544DF28-A423-4ABD-A6CE-09E8C8058D25}" srcOrd="0" destOrd="0" presId="urn:microsoft.com/office/officeart/2005/8/layout/balance1"/>
    <dgm:cxn modelId="{31C9333C-B330-4098-B759-D9CE2BC13308}" type="presParOf" srcId="{C533E0BC-880B-45EF-A98D-EDE5FE3E94BB}" destId="{263D4B95-FA5B-4F51-AD7C-60F0E3F0DA95}" srcOrd="1" destOrd="0" presId="urn:microsoft.com/office/officeart/2005/8/layout/balance1"/>
    <dgm:cxn modelId="{D3224203-2C70-4CD7-8437-9A5E398A0DAF}" type="presParOf" srcId="{263D4B95-FA5B-4F51-AD7C-60F0E3F0DA95}" destId="{41F9FFEF-89FC-4ADB-A581-900369438308}" srcOrd="0" destOrd="0" presId="urn:microsoft.com/office/officeart/2005/8/layout/balance1"/>
    <dgm:cxn modelId="{47D4184A-2C9C-43E1-9FC1-3F6421190688}" type="presParOf" srcId="{263D4B95-FA5B-4F51-AD7C-60F0E3F0DA95}" destId="{B62E4D4D-A284-4B42-91CB-B51FDC127421}" srcOrd="1" destOrd="0" presId="urn:microsoft.com/office/officeart/2005/8/layout/balance1"/>
    <dgm:cxn modelId="{C5B64CAD-6951-48DC-A884-5075EB89D5FB}" type="presParOf" srcId="{C533E0BC-880B-45EF-A98D-EDE5FE3E94BB}" destId="{40A14BF0-0651-4D87-858D-14B934C50FFB}" srcOrd="2" destOrd="0" presId="urn:microsoft.com/office/officeart/2005/8/layout/balance1"/>
    <dgm:cxn modelId="{B22AFDE6-9F9F-48E3-9078-8A5E7903EBCB}" type="presParOf" srcId="{40A14BF0-0651-4D87-858D-14B934C50FFB}" destId="{CEE9937A-3B62-4AC4-8F32-C5959FF62DE1}" srcOrd="0" destOrd="0" presId="urn:microsoft.com/office/officeart/2005/8/layout/balance1"/>
    <dgm:cxn modelId="{B52A0FC8-CA4B-4BD3-A189-BB503C9BF865}" type="presParOf" srcId="{40A14BF0-0651-4D87-858D-14B934C50FFB}" destId="{B976442A-3358-43F0-9FEF-3CC95B1B2A7C}" srcOrd="1" destOrd="0" presId="urn:microsoft.com/office/officeart/2005/8/layout/balance1"/>
    <dgm:cxn modelId="{18CFBF13-537B-4848-9668-00CC8BED167E}" type="presParOf" srcId="{40A14BF0-0651-4D87-858D-14B934C50FFB}" destId="{958E43CC-3369-4148-9E08-E3FA029A686E}" srcOrd="2" destOrd="0" presId="urn:microsoft.com/office/officeart/2005/8/layout/balance1"/>
    <dgm:cxn modelId="{9A1CADAD-9BC1-4625-BEAD-803B8843E9F8}" type="presParOf" srcId="{40A14BF0-0651-4D87-858D-14B934C50FFB}" destId="{B566DEB5-303B-42C0-A2BD-CD6FB2BB6458}" srcOrd="3" destOrd="0" presId="urn:microsoft.com/office/officeart/2005/8/layout/balance1"/>
    <dgm:cxn modelId="{A398934E-3404-43CD-9497-0580C20710EA}" type="presParOf" srcId="{40A14BF0-0651-4D87-858D-14B934C50FFB}" destId="{3D6DB91F-C76E-4990-8B31-58FB192E979C}" srcOrd="4" destOrd="0" presId="urn:microsoft.com/office/officeart/2005/8/layout/balance1"/>
    <dgm:cxn modelId="{27173D29-7994-49F5-9ECB-F46B1B468ED6}" type="presParOf" srcId="{40A14BF0-0651-4D87-858D-14B934C50FFB}" destId="{E5838120-E8FE-4A5D-9625-2B080088789D}" srcOrd="5" destOrd="0" presId="urn:microsoft.com/office/officeart/2005/8/layout/balance1"/>
    <dgm:cxn modelId="{647D8BEE-E67F-4C2A-B8D3-D7E530071EA1}" type="presParOf" srcId="{40A14BF0-0651-4D87-858D-14B934C50FFB}" destId="{B231F8E6-260A-4139-8F90-75D7ECE6F3BF}" srcOrd="6" destOrd="0" presId="urn:microsoft.com/office/officeart/2005/8/layout/balance1"/>
    <dgm:cxn modelId="{87FA7B5C-F3AD-4E5F-AB29-DAE4A46AFDEF}" type="presParOf" srcId="{40A14BF0-0651-4D87-858D-14B934C50FFB}" destId="{42144A4C-FA2A-4CFD-8E02-4E1A8DF2657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2E365-6D99-4F6E-9D45-518A99249B3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2044EC1-CC23-4D0B-A4B7-A1B6C2767BEC}">
      <dgm:prSet phldrT="[Текст]" custT="1"/>
      <dgm:spPr/>
      <dgm:t>
        <a:bodyPr/>
        <a:lstStyle/>
        <a:p>
          <a:r>
            <a:rPr lang="ru-RU" sz="1200" dirty="0"/>
            <a:t>Развитое сельское хозяйство</a:t>
          </a:r>
        </a:p>
      </dgm:t>
    </dgm:pt>
    <dgm:pt modelId="{5D265894-5E5E-4504-9208-497C559080E3}" type="parTrans" cxnId="{4195D664-F7B2-4BB1-AE6D-B169F872EDA4}">
      <dgm:prSet/>
      <dgm:spPr/>
      <dgm:t>
        <a:bodyPr/>
        <a:lstStyle/>
        <a:p>
          <a:endParaRPr lang="ru-RU"/>
        </a:p>
      </dgm:t>
    </dgm:pt>
    <dgm:pt modelId="{B38CBC07-3890-46AE-903E-066474ED9A40}" type="sibTrans" cxnId="{4195D664-F7B2-4BB1-AE6D-B169F872EDA4}">
      <dgm:prSet/>
      <dgm:spPr/>
      <dgm:t>
        <a:bodyPr/>
        <a:lstStyle/>
        <a:p>
          <a:endParaRPr lang="ru-RU"/>
        </a:p>
      </dgm:t>
    </dgm:pt>
    <dgm:pt modelId="{1B49083D-AB6B-449B-A26E-365B683BB244}">
      <dgm:prSet phldrT="[Текст]" custT="1"/>
      <dgm:spPr/>
      <dgm:t>
        <a:bodyPr/>
        <a:lstStyle/>
        <a:p>
          <a:r>
            <a:rPr lang="ru-RU" sz="1200" dirty="0"/>
            <a:t>Транспортная доступность</a:t>
          </a:r>
        </a:p>
      </dgm:t>
    </dgm:pt>
    <dgm:pt modelId="{4C88DA66-DA8C-4366-9890-82D13C030B69}" type="parTrans" cxnId="{9E4D3605-98AD-450C-B3F4-16CBC99A8472}">
      <dgm:prSet/>
      <dgm:spPr/>
      <dgm:t>
        <a:bodyPr/>
        <a:lstStyle/>
        <a:p>
          <a:endParaRPr lang="ru-RU"/>
        </a:p>
      </dgm:t>
    </dgm:pt>
    <dgm:pt modelId="{122D23EE-061D-4023-8CAB-634EB683AF84}" type="sibTrans" cxnId="{9E4D3605-98AD-450C-B3F4-16CBC99A8472}">
      <dgm:prSet/>
      <dgm:spPr/>
      <dgm:t>
        <a:bodyPr/>
        <a:lstStyle/>
        <a:p>
          <a:endParaRPr lang="ru-RU"/>
        </a:p>
      </dgm:t>
    </dgm:pt>
    <dgm:pt modelId="{C31B4D14-EC7D-468D-A9E3-5C748CE8208F}">
      <dgm:prSet phldrT="[Текст]" custT="1"/>
      <dgm:spPr/>
      <dgm:t>
        <a:bodyPr/>
        <a:lstStyle/>
        <a:p>
          <a:r>
            <a:rPr lang="ru-RU" sz="1200" dirty="0"/>
            <a:t>Природа</a:t>
          </a:r>
        </a:p>
      </dgm:t>
    </dgm:pt>
    <dgm:pt modelId="{0BA8B62A-3C5F-4DB0-8672-DB374ACA48F2}" type="parTrans" cxnId="{ECFDBFAC-43E0-4F14-801C-DFA8291261A3}">
      <dgm:prSet/>
      <dgm:spPr/>
      <dgm:t>
        <a:bodyPr/>
        <a:lstStyle/>
        <a:p>
          <a:endParaRPr lang="ru-RU"/>
        </a:p>
      </dgm:t>
    </dgm:pt>
    <dgm:pt modelId="{B31D66F7-3974-4915-971E-24896D490653}" type="sibTrans" cxnId="{ECFDBFAC-43E0-4F14-801C-DFA8291261A3}">
      <dgm:prSet/>
      <dgm:spPr/>
      <dgm:t>
        <a:bodyPr/>
        <a:lstStyle/>
        <a:p>
          <a:endParaRPr lang="ru-RU"/>
        </a:p>
      </dgm:t>
    </dgm:pt>
    <dgm:pt modelId="{F2031B1D-B741-43F3-B7BD-5CA31FAAC0F7}" type="pres">
      <dgm:prSet presAssocID="{0572E365-6D99-4F6E-9D45-518A99249B38}" presName="compositeShape" presStyleCnt="0">
        <dgm:presLayoutVars>
          <dgm:chMax val="7"/>
          <dgm:dir/>
          <dgm:resizeHandles val="exact"/>
        </dgm:presLayoutVars>
      </dgm:prSet>
      <dgm:spPr/>
    </dgm:pt>
    <dgm:pt modelId="{F2DE4ECA-7125-45E2-8C43-03EEFF2AD355}" type="pres">
      <dgm:prSet presAssocID="{0572E365-6D99-4F6E-9D45-518A99249B38}" presName="wedge1" presStyleLbl="node1" presStyleIdx="0" presStyleCnt="3" custScaleX="100169" custScaleY="98836"/>
      <dgm:spPr/>
      <dgm:t>
        <a:bodyPr/>
        <a:lstStyle/>
        <a:p>
          <a:endParaRPr lang="ru-RU"/>
        </a:p>
      </dgm:t>
    </dgm:pt>
    <dgm:pt modelId="{A614AADC-524D-4773-9EE7-3912DD9041D7}" type="pres">
      <dgm:prSet presAssocID="{0572E365-6D99-4F6E-9D45-518A99249B3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74A50-D5A6-4290-BB84-BB6089610230}" type="pres">
      <dgm:prSet presAssocID="{0572E365-6D99-4F6E-9D45-518A99249B38}" presName="wedge2" presStyleLbl="node1" presStyleIdx="1" presStyleCnt="3" custScaleX="84766" custScaleY="64584"/>
      <dgm:spPr/>
      <dgm:t>
        <a:bodyPr/>
        <a:lstStyle/>
        <a:p>
          <a:endParaRPr lang="ru-RU"/>
        </a:p>
      </dgm:t>
    </dgm:pt>
    <dgm:pt modelId="{D71BF998-9460-4C5B-81A2-9F3D4DF41582}" type="pres">
      <dgm:prSet presAssocID="{0572E365-6D99-4F6E-9D45-518A99249B3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FEDA2-699A-4742-8918-FA105EF1D0A7}" type="pres">
      <dgm:prSet presAssocID="{0572E365-6D99-4F6E-9D45-518A99249B38}" presName="wedge3" presStyleLbl="node1" presStyleIdx="2" presStyleCnt="3" custScaleX="84766" custScaleY="86972"/>
      <dgm:spPr/>
      <dgm:t>
        <a:bodyPr/>
        <a:lstStyle/>
        <a:p>
          <a:endParaRPr lang="ru-RU"/>
        </a:p>
      </dgm:t>
    </dgm:pt>
    <dgm:pt modelId="{A6696A0B-2291-4621-AF8F-0C46A842C133}" type="pres">
      <dgm:prSet presAssocID="{0572E365-6D99-4F6E-9D45-518A99249B3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10ECE-0E59-41B8-8DAF-6D37F47863B5}" type="presOf" srcId="{1B49083D-AB6B-449B-A26E-365B683BB244}" destId="{AC674A50-D5A6-4290-BB84-BB6089610230}" srcOrd="0" destOrd="0" presId="urn:microsoft.com/office/officeart/2005/8/layout/chart3"/>
    <dgm:cxn modelId="{84347FA7-EAC1-4BDC-9A0D-E2CC621DC7C1}" type="presOf" srcId="{0572E365-6D99-4F6E-9D45-518A99249B38}" destId="{F2031B1D-B741-43F3-B7BD-5CA31FAAC0F7}" srcOrd="0" destOrd="0" presId="urn:microsoft.com/office/officeart/2005/8/layout/chart3"/>
    <dgm:cxn modelId="{76F13172-E4F5-4935-BC6E-96F55B28B136}" type="presOf" srcId="{B2044EC1-CC23-4D0B-A4B7-A1B6C2767BEC}" destId="{A614AADC-524D-4773-9EE7-3912DD9041D7}" srcOrd="1" destOrd="0" presId="urn:microsoft.com/office/officeart/2005/8/layout/chart3"/>
    <dgm:cxn modelId="{4A428770-8052-4AA3-A315-B240C958A76B}" type="presOf" srcId="{B2044EC1-CC23-4D0B-A4B7-A1B6C2767BEC}" destId="{F2DE4ECA-7125-45E2-8C43-03EEFF2AD355}" srcOrd="0" destOrd="0" presId="urn:microsoft.com/office/officeart/2005/8/layout/chart3"/>
    <dgm:cxn modelId="{9C1EB230-473E-4239-8570-11EE51AB6710}" type="presOf" srcId="{C31B4D14-EC7D-468D-A9E3-5C748CE8208F}" destId="{970FEDA2-699A-4742-8918-FA105EF1D0A7}" srcOrd="0" destOrd="0" presId="urn:microsoft.com/office/officeart/2005/8/layout/chart3"/>
    <dgm:cxn modelId="{ECFDBFAC-43E0-4F14-801C-DFA8291261A3}" srcId="{0572E365-6D99-4F6E-9D45-518A99249B38}" destId="{C31B4D14-EC7D-468D-A9E3-5C748CE8208F}" srcOrd="2" destOrd="0" parTransId="{0BA8B62A-3C5F-4DB0-8672-DB374ACA48F2}" sibTransId="{B31D66F7-3974-4915-971E-24896D490653}"/>
    <dgm:cxn modelId="{F94505CA-9BD8-402E-874F-05410D340B3C}" type="presOf" srcId="{C31B4D14-EC7D-468D-A9E3-5C748CE8208F}" destId="{A6696A0B-2291-4621-AF8F-0C46A842C133}" srcOrd="1" destOrd="0" presId="urn:microsoft.com/office/officeart/2005/8/layout/chart3"/>
    <dgm:cxn modelId="{D6A22380-A13F-47E8-9145-38CF0D2A52A9}" type="presOf" srcId="{1B49083D-AB6B-449B-A26E-365B683BB244}" destId="{D71BF998-9460-4C5B-81A2-9F3D4DF41582}" srcOrd="1" destOrd="0" presId="urn:microsoft.com/office/officeart/2005/8/layout/chart3"/>
    <dgm:cxn modelId="{9E4D3605-98AD-450C-B3F4-16CBC99A8472}" srcId="{0572E365-6D99-4F6E-9D45-518A99249B38}" destId="{1B49083D-AB6B-449B-A26E-365B683BB244}" srcOrd="1" destOrd="0" parTransId="{4C88DA66-DA8C-4366-9890-82D13C030B69}" sibTransId="{122D23EE-061D-4023-8CAB-634EB683AF84}"/>
    <dgm:cxn modelId="{4195D664-F7B2-4BB1-AE6D-B169F872EDA4}" srcId="{0572E365-6D99-4F6E-9D45-518A99249B38}" destId="{B2044EC1-CC23-4D0B-A4B7-A1B6C2767BEC}" srcOrd="0" destOrd="0" parTransId="{5D265894-5E5E-4504-9208-497C559080E3}" sibTransId="{B38CBC07-3890-46AE-903E-066474ED9A40}"/>
    <dgm:cxn modelId="{1850CA15-2B98-4D2C-96A9-7A8DDFFEA0DE}" type="presParOf" srcId="{F2031B1D-B741-43F3-B7BD-5CA31FAAC0F7}" destId="{F2DE4ECA-7125-45E2-8C43-03EEFF2AD355}" srcOrd="0" destOrd="0" presId="urn:microsoft.com/office/officeart/2005/8/layout/chart3"/>
    <dgm:cxn modelId="{54664A1C-5A26-445A-A601-D494AC9CDAFC}" type="presParOf" srcId="{F2031B1D-B741-43F3-B7BD-5CA31FAAC0F7}" destId="{A614AADC-524D-4773-9EE7-3912DD9041D7}" srcOrd="1" destOrd="0" presId="urn:microsoft.com/office/officeart/2005/8/layout/chart3"/>
    <dgm:cxn modelId="{17781459-C81A-4BA7-B396-6304A49ABF05}" type="presParOf" srcId="{F2031B1D-B741-43F3-B7BD-5CA31FAAC0F7}" destId="{AC674A50-D5A6-4290-BB84-BB6089610230}" srcOrd="2" destOrd="0" presId="urn:microsoft.com/office/officeart/2005/8/layout/chart3"/>
    <dgm:cxn modelId="{D32CA47E-31BF-4A57-BC2B-48D4680E9E83}" type="presParOf" srcId="{F2031B1D-B741-43F3-B7BD-5CA31FAAC0F7}" destId="{D71BF998-9460-4C5B-81A2-9F3D4DF41582}" srcOrd="3" destOrd="0" presId="urn:microsoft.com/office/officeart/2005/8/layout/chart3"/>
    <dgm:cxn modelId="{48FFF338-2E1F-4591-B0AC-2FEB43D610C6}" type="presParOf" srcId="{F2031B1D-B741-43F3-B7BD-5CA31FAAC0F7}" destId="{970FEDA2-699A-4742-8918-FA105EF1D0A7}" srcOrd="4" destOrd="0" presId="urn:microsoft.com/office/officeart/2005/8/layout/chart3"/>
    <dgm:cxn modelId="{83F4B025-CCF0-43D8-9F51-57E596F613DB}" type="presParOf" srcId="{F2031B1D-B741-43F3-B7BD-5CA31FAAC0F7}" destId="{A6696A0B-2291-4621-AF8F-0C46A842C13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E54A8-9DEF-4BEB-9FE3-A89D21AF3C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C52ADD-565D-49DD-8619-B135EE411DE7}">
      <dgm:prSet phldrT="[Текст]" custT="1"/>
      <dgm:spPr/>
      <dgm:t>
        <a:bodyPr/>
        <a:lstStyle/>
        <a:p>
          <a:r>
            <a:rPr lang="ru-RU" sz="2400" dirty="0"/>
            <a:t>70%</a:t>
          </a:r>
          <a:r>
            <a:rPr lang="ru-RU" sz="1400" dirty="0"/>
            <a:t>*</a:t>
          </a:r>
        </a:p>
      </dgm:t>
    </dgm:pt>
    <dgm:pt modelId="{BC2BA7E6-A610-4EC5-B1B9-4C0F845BFC8D}" type="parTrans" cxnId="{B2B443DF-4BCB-45DE-89CA-334B3145CF97}">
      <dgm:prSet/>
      <dgm:spPr/>
      <dgm:t>
        <a:bodyPr/>
        <a:lstStyle/>
        <a:p>
          <a:endParaRPr lang="ru-RU"/>
        </a:p>
      </dgm:t>
    </dgm:pt>
    <dgm:pt modelId="{C78CB55B-2661-41E5-A102-0C799042FA6E}" type="sibTrans" cxnId="{B2B443DF-4BCB-45DE-89CA-334B3145CF97}">
      <dgm:prSet/>
      <dgm:spPr/>
      <dgm:t>
        <a:bodyPr/>
        <a:lstStyle/>
        <a:p>
          <a:endParaRPr lang="ru-RU"/>
        </a:p>
      </dgm:t>
    </dgm:pt>
    <dgm:pt modelId="{87E569A0-E2E1-43CE-816F-205072D47593}">
      <dgm:prSet phldrT="[Текст]" custT="1"/>
      <dgm:spPr/>
      <dgm:t>
        <a:bodyPr/>
        <a:lstStyle/>
        <a:p>
          <a:r>
            <a:rPr lang="ru-RU" sz="1400" dirty="0"/>
            <a:t>Планируют реализацию </a:t>
          </a:r>
          <a:r>
            <a:rPr lang="ru-RU" sz="1400" dirty="0" err="1"/>
            <a:t>инвест</a:t>
          </a:r>
          <a:r>
            <a:rPr lang="ru-RU" sz="1400" dirty="0"/>
            <a:t>. проекта в ближайшие 1-2 года.</a:t>
          </a:r>
        </a:p>
      </dgm:t>
    </dgm:pt>
    <dgm:pt modelId="{7D123715-4C96-4A3C-8DA0-F76EC40BDC2E}" type="parTrans" cxnId="{48FC5E15-B3F3-4101-8114-52C535919034}">
      <dgm:prSet/>
      <dgm:spPr/>
      <dgm:t>
        <a:bodyPr/>
        <a:lstStyle/>
        <a:p>
          <a:endParaRPr lang="ru-RU"/>
        </a:p>
      </dgm:t>
    </dgm:pt>
    <dgm:pt modelId="{E062CC07-9266-48D4-A8E3-C61FDFCFD1F7}" type="sibTrans" cxnId="{48FC5E15-B3F3-4101-8114-52C535919034}">
      <dgm:prSet/>
      <dgm:spPr/>
      <dgm:t>
        <a:bodyPr/>
        <a:lstStyle/>
        <a:p>
          <a:endParaRPr lang="ru-RU"/>
        </a:p>
      </dgm:t>
    </dgm:pt>
    <dgm:pt modelId="{A8D7F699-9C91-46B5-B7BD-5C37FB9268A8}">
      <dgm:prSet phldrT="[Текст]" custT="1"/>
      <dgm:spPr/>
      <dgm:t>
        <a:bodyPr/>
        <a:lstStyle/>
        <a:p>
          <a:r>
            <a:rPr lang="ru-RU" sz="1400" dirty="0"/>
            <a:t>С наиболее вероятным источником финансирования – собственные средства.</a:t>
          </a:r>
        </a:p>
      </dgm:t>
    </dgm:pt>
    <dgm:pt modelId="{E9B01C7D-005A-4129-8A0E-5C1915E86D01}" type="parTrans" cxnId="{76692850-DCB7-4AA5-B987-B95DDBF6E681}">
      <dgm:prSet/>
      <dgm:spPr/>
      <dgm:t>
        <a:bodyPr/>
        <a:lstStyle/>
        <a:p>
          <a:endParaRPr lang="ru-RU"/>
        </a:p>
      </dgm:t>
    </dgm:pt>
    <dgm:pt modelId="{7BD27CA3-C91F-468F-8651-455878F06617}" type="sibTrans" cxnId="{76692850-DCB7-4AA5-B987-B95DDBF6E681}">
      <dgm:prSet/>
      <dgm:spPr/>
      <dgm:t>
        <a:bodyPr/>
        <a:lstStyle/>
        <a:p>
          <a:endParaRPr lang="ru-RU"/>
        </a:p>
      </dgm:t>
    </dgm:pt>
    <dgm:pt modelId="{FF6374F9-B0A1-41DE-B24E-DF94CE62E752}">
      <dgm:prSet phldrT="[Текст]" custT="1"/>
      <dgm:spPr/>
      <dgm:t>
        <a:bodyPr/>
        <a:lstStyle/>
        <a:p>
          <a:r>
            <a:rPr lang="ru-RU" sz="2400" dirty="0"/>
            <a:t>65%</a:t>
          </a:r>
          <a:r>
            <a:rPr lang="ru-RU" sz="1400" dirty="0"/>
            <a:t>*</a:t>
          </a:r>
        </a:p>
      </dgm:t>
    </dgm:pt>
    <dgm:pt modelId="{6B163F87-EB2A-4828-BEDC-02D91BD54CD9}" type="parTrans" cxnId="{A8F2DB33-6088-4EB7-BD79-ECBF96AC8F69}">
      <dgm:prSet/>
      <dgm:spPr/>
      <dgm:t>
        <a:bodyPr/>
        <a:lstStyle/>
        <a:p>
          <a:endParaRPr lang="ru-RU"/>
        </a:p>
      </dgm:t>
    </dgm:pt>
    <dgm:pt modelId="{F87BEE53-DA05-4B34-AA80-B29A9DBF8946}" type="sibTrans" cxnId="{A8F2DB33-6088-4EB7-BD79-ECBF96AC8F69}">
      <dgm:prSet/>
      <dgm:spPr/>
      <dgm:t>
        <a:bodyPr/>
        <a:lstStyle/>
        <a:p>
          <a:endParaRPr lang="ru-RU"/>
        </a:p>
      </dgm:t>
    </dgm:pt>
    <dgm:pt modelId="{4520B5DC-BDF2-45D4-BAAA-8B66E9E64D13}">
      <dgm:prSet phldrT="[Текст]" custT="1"/>
      <dgm:spPr/>
      <dgm:t>
        <a:bodyPr/>
        <a:lstStyle/>
        <a:p>
          <a:r>
            <a:rPr lang="ru-RU" sz="1400" dirty="0"/>
            <a:t>Считают, что инвестиционный климат в районе за последние 2-3 года немного улучшился.</a:t>
          </a:r>
        </a:p>
      </dgm:t>
    </dgm:pt>
    <dgm:pt modelId="{94AEFC17-17F8-4221-8AFC-6E7C0B0A3E24}" type="parTrans" cxnId="{0F1C6DB0-F220-42CC-AA02-96A13677BCCF}">
      <dgm:prSet/>
      <dgm:spPr/>
      <dgm:t>
        <a:bodyPr/>
        <a:lstStyle/>
        <a:p>
          <a:endParaRPr lang="ru-RU"/>
        </a:p>
      </dgm:t>
    </dgm:pt>
    <dgm:pt modelId="{507CDB58-2634-4F51-8E60-440FB2283302}" type="sibTrans" cxnId="{0F1C6DB0-F220-42CC-AA02-96A13677BCCF}">
      <dgm:prSet/>
      <dgm:spPr/>
      <dgm:t>
        <a:bodyPr/>
        <a:lstStyle/>
        <a:p>
          <a:endParaRPr lang="ru-RU"/>
        </a:p>
      </dgm:t>
    </dgm:pt>
    <dgm:pt modelId="{2A78A024-9E1F-4886-AE9C-29C31F94299F}">
      <dgm:prSet phldrT="[Текст]" custT="1"/>
      <dgm:spPr/>
      <dgm:t>
        <a:bodyPr/>
        <a:lstStyle/>
        <a:p>
          <a:r>
            <a:rPr lang="ru-RU" sz="2400" dirty="0"/>
            <a:t>90%</a:t>
          </a:r>
          <a:r>
            <a:rPr lang="ru-RU" sz="1400" dirty="0"/>
            <a:t>*</a:t>
          </a:r>
        </a:p>
      </dgm:t>
    </dgm:pt>
    <dgm:pt modelId="{37A63DD4-843E-4617-8981-81D3FD11B9C4}" type="parTrans" cxnId="{30C07D3B-07D2-4F8F-8470-7B0CD54BC2AC}">
      <dgm:prSet/>
      <dgm:spPr/>
      <dgm:t>
        <a:bodyPr/>
        <a:lstStyle/>
        <a:p>
          <a:endParaRPr lang="ru-RU"/>
        </a:p>
      </dgm:t>
    </dgm:pt>
    <dgm:pt modelId="{3A71DF4D-75FF-42B6-9C49-ED4C84296697}" type="sibTrans" cxnId="{30C07D3B-07D2-4F8F-8470-7B0CD54BC2AC}">
      <dgm:prSet/>
      <dgm:spPr/>
      <dgm:t>
        <a:bodyPr/>
        <a:lstStyle/>
        <a:p>
          <a:endParaRPr lang="ru-RU"/>
        </a:p>
      </dgm:t>
    </dgm:pt>
    <dgm:pt modelId="{1103E874-85FD-4FD4-AAD0-500B78BC9750}">
      <dgm:prSet phldrT="[Текст]" custT="1"/>
      <dgm:spPr/>
      <dgm:t>
        <a:bodyPr/>
        <a:lstStyle/>
        <a:p>
          <a:r>
            <a:rPr lang="ru-RU" sz="1400" dirty="0"/>
            <a:t>Знают о льготах и мерах поддержки для реализации проектов.</a:t>
          </a:r>
        </a:p>
      </dgm:t>
    </dgm:pt>
    <dgm:pt modelId="{6DA8921A-8C5A-4FA6-B9D0-6D1E288E11CB}" type="parTrans" cxnId="{ACB848A5-1221-4BFE-87BF-BBEA4C19A094}">
      <dgm:prSet/>
      <dgm:spPr/>
      <dgm:t>
        <a:bodyPr/>
        <a:lstStyle/>
        <a:p>
          <a:endParaRPr lang="ru-RU"/>
        </a:p>
      </dgm:t>
    </dgm:pt>
    <dgm:pt modelId="{6E0FE0FF-4C6E-4F95-9A90-03DD7CD14D3A}" type="sibTrans" cxnId="{ACB848A5-1221-4BFE-87BF-BBEA4C19A094}">
      <dgm:prSet/>
      <dgm:spPr/>
      <dgm:t>
        <a:bodyPr/>
        <a:lstStyle/>
        <a:p>
          <a:endParaRPr lang="ru-RU"/>
        </a:p>
      </dgm:t>
    </dgm:pt>
    <dgm:pt modelId="{3AE89FEB-419D-4BE7-988C-BB911D7C25FD}" type="pres">
      <dgm:prSet presAssocID="{706E54A8-9DEF-4BEB-9FE3-A89D21AF3C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841F0-CEF1-4DBF-BE5E-8687DFC86F2C}" type="pres">
      <dgm:prSet presAssocID="{F7C52ADD-565D-49DD-8619-B135EE411DE7}" presName="composite" presStyleCnt="0"/>
      <dgm:spPr/>
    </dgm:pt>
    <dgm:pt modelId="{DC5A305B-D0A1-4AE6-8CCD-3AA315E0B56C}" type="pres">
      <dgm:prSet presAssocID="{F7C52ADD-565D-49DD-8619-B135EE411D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A42EF-2D2D-4CD6-B100-FB7E20A33D97}" type="pres">
      <dgm:prSet presAssocID="{F7C52ADD-565D-49DD-8619-B135EE411DE7}" presName="descendantText" presStyleLbl="alignAcc1" presStyleIdx="0" presStyleCnt="3" custLinFactNeighborX="172" custLinFactNeighborY="3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9F974-D2AC-4976-8A9A-87DBEC76FEB6}" type="pres">
      <dgm:prSet presAssocID="{C78CB55B-2661-41E5-A102-0C799042FA6E}" presName="sp" presStyleCnt="0"/>
      <dgm:spPr/>
    </dgm:pt>
    <dgm:pt modelId="{D7B328BF-AF09-4C6F-BEA4-14C4DA5792A6}" type="pres">
      <dgm:prSet presAssocID="{FF6374F9-B0A1-41DE-B24E-DF94CE62E752}" presName="composite" presStyleCnt="0"/>
      <dgm:spPr/>
    </dgm:pt>
    <dgm:pt modelId="{C9BCE5A0-D6A6-451E-AD27-15A5D136E304}" type="pres">
      <dgm:prSet presAssocID="{FF6374F9-B0A1-41DE-B24E-DF94CE62E7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EC659-9CBF-477A-9902-F20F6ACB994D}" type="pres">
      <dgm:prSet presAssocID="{FF6374F9-B0A1-41DE-B24E-DF94CE62E7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EDE54-985E-437C-B74E-8D56E42F31F6}" type="pres">
      <dgm:prSet presAssocID="{F87BEE53-DA05-4B34-AA80-B29A9DBF8946}" presName="sp" presStyleCnt="0"/>
      <dgm:spPr/>
    </dgm:pt>
    <dgm:pt modelId="{1FEC595C-F8FC-4F10-8DBD-1DF93767C727}" type="pres">
      <dgm:prSet presAssocID="{2A78A024-9E1F-4886-AE9C-29C31F94299F}" presName="composite" presStyleCnt="0"/>
      <dgm:spPr/>
    </dgm:pt>
    <dgm:pt modelId="{C91BCA53-244B-4958-84BD-153346DA2B38}" type="pres">
      <dgm:prSet presAssocID="{2A78A024-9E1F-4886-AE9C-29C31F9429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B6B30-D87C-4F1F-9723-FF2EC0CE9166}" type="pres">
      <dgm:prSet presAssocID="{2A78A024-9E1F-4886-AE9C-29C31F9429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C6DB0-F220-42CC-AA02-96A13677BCCF}" srcId="{FF6374F9-B0A1-41DE-B24E-DF94CE62E752}" destId="{4520B5DC-BDF2-45D4-BAAA-8B66E9E64D13}" srcOrd="0" destOrd="0" parTransId="{94AEFC17-17F8-4221-8AFC-6E7C0B0A3E24}" sibTransId="{507CDB58-2634-4F51-8E60-440FB2283302}"/>
    <dgm:cxn modelId="{48FC5E15-B3F3-4101-8114-52C535919034}" srcId="{F7C52ADD-565D-49DD-8619-B135EE411DE7}" destId="{87E569A0-E2E1-43CE-816F-205072D47593}" srcOrd="0" destOrd="0" parTransId="{7D123715-4C96-4A3C-8DA0-F76EC40BDC2E}" sibTransId="{E062CC07-9266-48D4-A8E3-C61FDFCFD1F7}"/>
    <dgm:cxn modelId="{5772E74F-F0BD-4F4F-83BF-020CD684C3D2}" type="presOf" srcId="{A8D7F699-9C91-46B5-B7BD-5C37FB9268A8}" destId="{577A42EF-2D2D-4CD6-B100-FB7E20A33D97}" srcOrd="0" destOrd="1" presId="urn:microsoft.com/office/officeart/2005/8/layout/chevron2"/>
    <dgm:cxn modelId="{B2B443DF-4BCB-45DE-89CA-334B3145CF97}" srcId="{706E54A8-9DEF-4BEB-9FE3-A89D21AF3C15}" destId="{F7C52ADD-565D-49DD-8619-B135EE411DE7}" srcOrd="0" destOrd="0" parTransId="{BC2BA7E6-A610-4EC5-B1B9-4C0F845BFC8D}" sibTransId="{C78CB55B-2661-41E5-A102-0C799042FA6E}"/>
    <dgm:cxn modelId="{EB59ECA2-16F0-4424-9423-8C0C9E7FBA75}" type="presOf" srcId="{4520B5DC-BDF2-45D4-BAAA-8B66E9E64D13}" destId="{B2AEC659-9CBF-477A-9902-F20F6ACB994D}" srcOrd="0" destOrd="0" presId="urn:microsoft.com/office/officeart/2005/8/layout/chevron2"/>
    <dgm:cxn modelId="{A5D1FE5B-6302-42F4-B95E-A9E4733BD393}" type="presOf" srcId="{F7C52ADD-565D-49DD-8619-B135EE411DE7}" destId="{DC5A305B-D0A1-4AE6-8CCD-3AA315E0B56C}" srcOrd="0" destOrd="0" presId="urn:microsoft.com/office/officeart/2005/8/layout/chevron2"/>
    <dgm:cxn modelId="{4AE8DDE9-1DD8-4964-9E36-6DCD7DB64F17}" type="presOf" srcId="{706E54A8-9DEF-4BEB-9FE3-A89D21AF3C15}" destId="{3AE89FEB-419D-4BE7-988C-BB911D7C25FD}" srcOrd="0" destOrd="0" presId="urn:microsoft.com/office/officeart/2005/8/layout/chevron2"/>
    <dgm:cxn modelId="{A8F2DB33-6088-4EB7-BD79-ECBF96AC8F69}" srcId="{706E54A8-9DEF-4BEB-9FE3-A89D21AF3C15}" destId="{FF6374F9-B0A1-41DE-B24E-DF94CE62E752}" srcOrd="1" destOrd="0" parTransId="{6B163F87-EB2A-4828-BEDC-02D91BD54CD9}" sibTransId="{F87BEE53-DA05-4B34-AA80-B29A9DBF8946}"/>
    <dgm:cxn modelId="{ACB848A5-1221-4BFE-87BF-BBEA4C19A094}" srcId="{2A78A024-9E1F-4886-AE9C-29C31F94299F}" destId="{1103E874-85FD-4FD4-AAD0-500B78BC9750}" srcOrd="0" destOrd="0" parTransId="{6DA8921A-8C5A-4FA6-B9D0-6D1E288E11CB}" sibTransId="{6E0FE0FF-4C6E-4F95-9A90-03DD7CD14D3A}"/>
    <dgm:cxn modelId="{0FA17CED-E9C9-43BE-A834-5BB2AF3B21D7}" type="presOf" srcId="{2A78A024-9E1F-4886-AE9C-29C31F94299F}" destId="{C91BCA53-244B-4958-84BD-153346DA2B38}" srcOrd="0" destOrd="0" presId="urn:microsoft.com/office/officeart/2005/8/layout/chevron2"/>
    <dgm:cxn modelId="{47F6B59A-E68C-414D-9A04-1EB596853B5F}" type="presOf" srcId="{87E569A0-E2E1-43CE-816F-205072D47593}" destId="{577A42EF-2D2D-4CD6-B100-FB7E20A33D97}" srcOrd="0" destOrd="0" presId="urn:microsoft.com/office/officeart/2005/8/layout/chevron2"/>
    <dgm:cxn modelId="{76692850-DCB7-4AA5-B987-B95DDBF6E681}" srcId="{F7C52ADD-565D-49DD-8619-B135EE411DE7}" destId="{A8D7F699-9C91-46B5-B7BD-5C37FB9268A8}" srcOrd="1" destOrd="0" parTransId="{E9B01C7D-005A-4129-8A0E-5C1915E86D01}" sibTransId="{7BD27CA3-C91F-468F-8651-455878F06617}"/>
    <dgm:cxn modelId="{D382A7EB-F107-45E4-95F4-76368BF4CB83}" type="presOf" srcId="{1103E874-85FD-4FD4-AAD0-500B78BC9750}" destId="{A98B6B30-D87C-4F1F-9723-FF2EC0CE9166}" srcOrd="0" destOrd="0" presId="urn:microsoft.com/office/officeart/2005/8/layout/chevron2"/>
    <dgm:cxn modelId="{7CCACC7E-AF25-4C1E-BC7F-C117812537AE}" type="presOf" srcId="{FF6374F9-B0A1-41DE-B24E-DF94CE62E752}" destId="{C9BCE5A0-D6A6-451E-AD27-15A5D136E304}" srcOrd="0" destOrd="0" presId="urn:microsoft.com/office/officeart/2005/8/layout/chevron2"/>
    <dgm:cxn modelId="{30C07D3B-07D2-4F8F-8470-7B0CD54BC2AC}" srcId="{706E54A8-9DEF-4BEB-9FE3-A89D21AF3C15}" destId="{2A78A024-9E1F-4886-AE9C-29C31F94299F}" srcOrd="2" destOrd="0" parTransId="{37A63DD4-843E-4617-8981-81D3FD11B9C4}" sibTransId="{3A71DF4D-75FF-42B6-9C49-ED4C84296697}"/>
    <dgm:cxn modelId="{91A79B35-FF6A-4064-AC6F-914B90BAF01E}" type="presParOf" srcId="{3AE89FEB-419D-4BE7-988C-BB911D7C25FD}" destId="{177841F0-CEF1-4DBF-BE5E-8687DFC86F2C}" srcOrd="0" destOrd="0" presId="urn:microsoft.com/office/officeart/2005/8/layout/chevron2"/>
    <dgm:cxn modelId="{37348CC8-3559-4D1E-96BF-A975F240295E}" type="presParOf" srcId="{177841F0-CEF1-4DBF-BE5E-8687DFC86F2C}" destId="{DC5A305B-D0A1-4AE6-8CCD-3AA315E0B56C}" srcOrd="0" destOrd="0" presId="urn:microsoft.com/office/officeart/2005/8/layout/chevron2"/>
    <dgm:cxn modelId="{C45E8B97-00AA-4CF6-8338-B83374303CCD}" type="presParOf" srcId="{177841F0-CEF1-4DBF-BE5E-8687DFC86F2C}" destId="{577A42EF-2D2D-4CD6-B100-FB7E20A33D97}" srcOrd="1" destOrd="0" presId="urn:microsoft.com/office/officeart/2005/8/layout/chevron2"/>
    <dgm:cxn modelId="{5BFDF3C3-68E4-4B84-B45D-64D3144DABAB}" type="presParOf" srcId="{3AE89FEB-419D-4BE7-988C-BB911D7C25FD}" destId="{EBB9F974-D2AC-4976-8A9A-87DBEC76FEB6}" srcOrd="1" destOrd="0" presId="urn:microsoft.com/office/officeart/2005/8/layout/chevron2"/>
    <dgm:cxn modelId="{02FD4123-E482-4525-8E38-29173C0D9F77}" type="presParOf" srcId="{3AE89FEB-419D-4BE7-988C-BB911D7C25FD}" destId="{D7B328BF-AF09-4C6F-BEA4-14C4DA5792A6}" srcOrd="2" destOrd="0" presId="urn:microsoft.com/office/officeart/2005/8/layout/chevron2"/>
    <dgm:cxn modelId="{584C94DD-7C97-449D-A57D-4CCBFD8EFB98}" type="presParOf" srcId="{D7B328BF-AF09-4C6F-BEA4-14C4DA5792A6}" destId="{C9BCE5A0-D6A6-451E-AD27-15A5D136E304}" srcOrd="0" destOrd="0" presId="urn:microsoft.com/office/officeart/2005/8/layout/chevron2"/>
    <dgm:cxn modelId="{D713EAC4-4D59-4514-82B5-1AD33975AB9B}" type="presParOf" srcId="{D7B328BF-AF09-4C6F-BEA4-14C4DA5792A6}" destId="{B2AEC659-9CBF-477A-9902-F20F6ACB994D}" srcOrd="1" destOrd="0" presId="urn:microsoft.com/office/officeart/2005/8/layout/chevron2"/>
    <dgm:cxn modelId="{3C5B0894-24F8-4076-AC43-3A5A19222080}" type="presParOf" srcId="{3AE89FEB-419D-4BE7-988C-BB911D7C25FD}" destId="{EFCEDE54-985E-437C-B74E-8D56E42F31F6}" srcOrd="3" destOrd="0" presId="urn:microsoft.com/office/officeart/2005/8/layout/chevron2"/>
    <dgm:cxn modelId="{A3ADEFFE-F873-4079-9C65-DC3F8957ED83}" type="presParOf" srcId="{3AE89FEB-419D-4BE7-988C-BB911D7C25FD}" destId="{1FEC595C-F8FC-4F10-8DBD-1DF93767C727}" srcOrd="4" destOrd="0" presId="urn:microsoft.com/office/officeart/2005/8/layout/chevron2"/>
    <dgm:cxn modelId="{CE9B58E9-E253-4434-87EB-E8435FC5FA74}" type="presParOf" srcId="{1FEC595C-F8FC-4F10-8DBD-1DF93767C727}" destId="{C91BCA53-244B-4958-84BD-153346DA2B38}" srcOrd="0" destOrd="0" presId="urn:microsoft.com/office/officeart/2005/8/layout/chevron2"/>
    <dgm:cxn modelId="{4DD46033-1ADA-4024-B3B6-7C8B65E617A2}" type="presParOf" srcId="{1FEC595C-F8FC-4F10-8DBD-1DF93767C727}" destId="{A98B6B30-D87C-4F1F-9723-FF2EC0CE91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F9FFEF-89FC-4ADB-A581-900369438308}">
      <dsp:nvSpPr>
        <dsp:cNvPr id="0" name=""/>
        <dsp:cNvSpPr/>
      </dsp:nvSpPr>
      <dsp:spPr>
        <a:xfrm rot="305793">
          <a:off x="747298" y="91191"/>
          <a:ext cx="1013944" cy="6255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Основные недостатки</a:t>
          </a:r>
        </a:p>
      </dsp:txBody>
      <dsp:txXfrm rot="305793">
        <a:off x="747298" y="91191"/>
        <a:ext cx="1013944" cy="625508"/>
      </dsp:txXfrm>
    </dsp:sp>
    <dsp:sp modelId="{B62E4D4D-A284-4B42-91CB-B51FDC127421}">
      <dsp:nvSpPr>
        <dsp:cNvPr id="0" name=""/>
        <dsp:cNvSpPr/>
      </dsp:nvSpPr>
      <dsp:spPr>
        <a:xfrm rot="325498">
          <a:off x="2375315" y="79282"/>
          <a:ext cx="1082803" cy="5467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Основные преимущества</a:t>
          </a:r>
        </a:p>
      </dsp:txBody>
      <dsp:txXfrm rot="325498">
        <a:off x="2375315" y="79282"/>
        <a:ext cx="1082803" cy="546736"/>
      </dsp:txXfrm>
    </dsp:sp>
    <dsp:sp modelId="{B976442A-3358-43F0-9FEF-3CC95B1B2A7C}">
      <dsp:nvSpPr>
        <dsp:cNvPr id="0" name=""/>
        <dsp:cNvSpPr/>
      </dsp:nvSpPr>
      <dsp:spPr>
        <a:xfrm>
          <a:off x="1633175" y="2725373"/>
          <a:ext cx="479150" cy="47915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E43CC-3369-4148-9E08-E3FA029A686E}">
      <dsp:nvSpPr>
        <dsp:cNvPr id="0" name=""/>
        <dsp:cNvSpPr/>
      </dsp:nvSpPr>
      <dsp:spPr>
        <a:xfrm rot="240000">
          <a:off x="434859" y="2520051"/>
          <a:ext cx="2875781" cy="2010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6DEB5-303B-42C0-A2BD-CD6FB2BB6458}">
      <dsp:nvSpPr>
        <dsp:cNvPr id="0" name=""/>
        <dsp:cNvSpPr/>
      </dsp:nvSpPr>
      <dsp:spPr>
        <a:xfrm rot="240000">
          <a:off x="2161516" y="2017266"/>
          <a:ext cx="1147409" cy="53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Транспортная доступность</a:t>
          </a:r>
        </a:p>
      </dsp:txBody>
      <dsp:txXfrm rot="240000">
        <a:off x="2161516" y="2017266"/>
        <a:ext cx="1147409" cy="534575"/>
      </dsp:txXfrm>
    </dsp:sp>
    <dsp:sp modelId="{3D6DB91F-C76E-4990-8B31-58FB192E979C}">
      <dsp:nvSpPr>
        <dsp:cNvPr id="0" name=""/>
        <dsp:cNvSpPr/>
      </dsp:nvSpPr>
      <dsp:spPr>
        <a:xfrm rot="240000">
          <a:off x="2203043" y="1442285"/>
          <a:ext cx="1147409" cy="53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Природа / наличие рек</a:t>
          </a:r>
        </a:p>
      </dsp:txBody>
      <dsp:txXfrm rot="240000">
        <a:off x="2203043" y="1442285"/>
        <a:ext cx="1147409" cy="534575"/>
      </dsp:txXfrm>
    </dsp:sp>
    <dsp:sp modelId="{E5838120-E8FE-4A5D-9625-2B080088789D}">
      <dsp:nvSpPr>
        <dsp:cNvPr id="0" name=""/>
        <dsp:cNvSpPr/>
      </dsp:nvSpPr>
      <dsp:spPr>
        <a:xfrm rot="240000">
          <a:off x="2184205" y="691604"/>
          <a:ext cx="1339856" cy="69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Объекты социальной инфраструктуры</a:t>
          </a:r>
        </a:p>
      </dsp:txBody>
      <dsp:txXfrm rot="240000">
        <a:off x="2184205" y="691604"/>
        <a:ext cx="1339856" cy="690775"/>
      </dsp:txXfrm>
    </dsp:sp>
    <dsp:sp modelId="{B231F8E6-260A-4139-8F90-75D7ECE6F3BF}">
      <dsp:nvSpPr>
        <dsp:cNvPr id="0" name=""/>
        <dsp:cNvSpPr/>
      </dsp:nvSpPr>
      <dsp:spPr>
        <a:xfrm rot="240000">
          <a:off x="516433" y="1902270"/>
          <a:ext cx="1147409" cy="53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Сокращение численности населения</a:t>
          </a:r>
        </a:p>
      </dsp:txBody>
      <dsp:txXfrm rot="240000">
        <a:off x="516433" y="1902270"/>
        <a:ext cx="1147409" cy="534575"/>
      </dsp:txXfrm>
    </dsp:sp>
    <dsp:sp modelId="{42144A4C-FA2A-4CFD-8E02-4E1A8DF2657B}">
      <dsp:nvSpPr>
        <dsp:cNvPr id="0" name=""/>
        <dsp:cNvSpPr/>
      </dsp:nvSpPr>
      <dsp:spPr>
        <a:xfrm rot="240000">
          <a:off x="608186" y="1090504"/>
          <a:ext cx="1129499" cy="67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Состояние муниципальных дорог</a:t>
          </a:r>
        </a:p>
      </dsp:txBody>
      <dsp:txXfrm rot="240000">
        <a:off x="608186" y="1090504"/>
        <a:ext cx="1129499" cy="6714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E4ECA-7125-45E2-8C43-03EEFF2AD355}">
      <dsp:nvSpPr>
        <dsp:cNvPr id="0" name=""/>
        <dsp:cNvSpPr/>
      </dsp:nvSpPr>
      <dsp:spPr>
        <a:xfrm>
          <a:off x="487056" y="245265"/>
          <a:ext cx="2431076" cy="239872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Развитое сельское хозяйство</a:t>
          </a:r>
        </a:p>
      </dsp:txBody>
      <dsp:txXfrm>
        <a:off x="1808809" y="687887"/>
        <a:ext cx="824829" cy="799575"/>
      </dsp:txXfrm>
    </dsp:sp>
    <dsp:sp modelId="{AC674A50-D5A6-4290-BB84-BB6089610230}">
      <dsp:nvSpPr>
        <dsp:cNvPr id="0" name=""/>
        <dsp:cNvSpPr/>
      </dsp:nvSpPr>
      <dsp:spPr>
        <a:xfrm>
          <a:off x="548865" y="733140"/>
          <a:ext cx="2057249" cy="156743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Транспортная доступность</a:t>
          </a:r>
        </a:p>
      </dsp:txBody>
      <dsp:txXfrm>
        <a:off x="1112159" y="1722119"/>
        <a:ext cx="930660" cy="485159"/>
      </dsp:txXfrm>
    </dsp:sp>
    <dsp:sp modelId="{970FEDA2-699A-4742-8918-FA105EF1D0A7}">
      <dsp:nvSpPr>
        <dsp:cNvPr id="0" name=""/>
        <dsp:cNvSpPr/>
      </dsp:nvSpPr>
      <dsp:spPr>
        <a:xfrm>
          <a:off x="548865" y="461465"/>
          <a:ext cx="2057249" cy="211078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Природа</a:t>
          </a:r>
        </a:p>
      </dsp:txBody>
      <dsp:txXfrm>
        <a:off x="769284" y="876084"/>
        <a:ext cx="697995" cy="7035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A305B-D0A1-4AE6-8CCD-3AA315E0B56C}">
      <dsp:nvSpPr>
        <dsp:cNvPr id="0" name=""/>
        <dsp:cNvSpPr/>
      </dsp:nvSpPr>
      <dsp:spPr>
        <a:xfrm rot="5400000">
          <a:off x="-187634" y="189653"/>
          <a:ext cx="1250897" cy="875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70%</a:t>
          </a:r>
          <a:r>
            <a:rPr lang="ru-RU" sz="1400" kern="1200" dirty="0"/>
            <a:t>*</a:t>
          </a:r>
        </a:p>
      </dsp:txBody>
      <dsp:txXfrm rot="5400000">
        <a:off x="-187634" y="189653"/>
        <a:ext cx="1250897" cy="875628"/>
      </dsp:txXfrm>
    </dsp:sp>
    <dsp:sp modelId="{577A42EF-2D2D-4CD6-B100-FB7E20A33D97}">
      <dsp:nvSpPr>
        <dsp:cNvPr id="0" name=""/>
        <dsp:cNvSpPr/>
      </dsp:nvSpPr>
      <dsp:spPr>
        <a:xfrm rot="5400000">
          <a:off x="3067371" y="-2163973"/>
          <a:ext cx="813083" cy="5196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Планируют реализацию </a:t>
          </a:r>
          <a:r>
            <a:rPr lang="ru-RU" sz="1400" kern="1200" dirty="0" err="1"/>
            <a:t>инвест</a:t>
          </a:r>
          <a:r>
            <a:rPr lang="ru-RU" sz="1400" kern="1200" dirty="0"/>
            <a:t>. проекта в ближайшие 1-2 года.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 наиболее вероятным источником финансирования – собственные средства.</a:t>
          </a:r>
        </a:p>
      </dsp:txBody>
      <dsp:txXfrm rot="5400000">
        <a:off x="3067371" y="-2163973"/>
        <a:ext cx="813083" cy="5196569"/>
      </dsp:txXfrm>
    </dsp:sp>
    <dsp:sp modelId="{C9BCE5A0-D6A6-451E-AD27-15A5D136E304}">
      <dsp:nvSpPr>
        <dsp:cNvPr id="0" name=""/>
        <dsp:cNvSpPr/>
      </dsp:nvSpPr>
      <dsp:spPr>
        <a:xfrm rot="5400000">
          <a:off x="-187634" y="1240978"/>
          <a:ext cx="1250897" cy="875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65%</a:t>
          </a:r>
          <a:r>
            <a:rPr lang="ru-RU" sz="1400" kern="1200" dirty="0"/>
            <a:t>*</a:t>
          </a:r>
        </a:p>
      </dsp:txBody>
      <dsp:txXfrm rot="5400000">
        <a:off x="-187634" y="1240978"/>
        <a:ext cx="1250897" cy="875628"/>
      </dsp:txXfrm>
    </dsp:sp>
    <dsp:sp modelId="{B2AEC659-9CBF-477A-9902-F20F6ACB994D}">
      <dsp:nvSpPr>
        <dsp:cNvPr id="0" name=""/>
        <dsp:cNvSpPr/>
      </dsp:nvSpPr>
      <dsp:spPr>
        <a:xfrm rot="5400000">
          <a:off x="3067371" y="-1138398"/>
          <a:ext cx="813083" cy="5196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Считают, что инвестиционный климат в районе за последние 2-3 года немного улучшился.</a:t>
          </a:r>
        </a:p>
      </dsp:txBody>
      <dsp:txXfrm rot="5400000">
        <a:off x="3067371" y="-1138398"/>
        <a:ext cx="813083" cy="5196569"/>
      </dsp:txXfrm>
    </dsp:sp>
    <dsp:sp modelId="{C91BCA53-244B-4958-84BD-153346DA2B38}">
      <dsp:nvSpPr>
        <dsp:cNvPr id="0" name=""/>
        <dsp:cNvSpPr/>
      </dsp:nvSpPr>
      <dsp:spPr>
        <a:xfrm rot="5400000">
          <a:off x="-187634" y="2292304"/>
          <a:ext cx="1250897" cy="875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90%</a:t>
          </a:r>
          <a:r>
            <a:rPr lang="ru-RU" sz="1400" kern="1200" dirty="0"/>
            <a:t>*</a:t>
          </a:r>
        </a:p>
      </dsp:txBody>
      <dsp:txXfrm rot="5400000">
        <a:off x="-187634" y="2292304"/>
        <a:ext cx="1250897" cy="875628"/>
      </dsp:txXfrm>
    </dsp:sp>
    <dsp:sp modelId="{A98B6B30-D87C-4F1F-9723-FF2EC0CE9166}">
      <dsp:nvSpPr>
        <dsp:cNvPr id="0" name=""/>
        <dsp:cNvSpPr/>
      </dsp:nvSpPr>
      <dsp:spPr>
        <a:xfrm rot="5400000">
          <a:off x="3067371" y="-87073"/>
          <a:ext cx="813083" cy="5196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Знают о льготах и мерах поддержки для реализации проектов.</a:t>
          </a:r>
        </a:p>
      </dsp:txBody>
      <dsp:txXfrm rot="5400000">
        <a:off x="3067371" y="-87073"/>
        <a:ext cx="813083" cy="519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5" dirty="0"/>
              <a:t>ИНВЕСТПРОФИЛЬ</a:t>
            </a:r>
            <a:r>
              <a:rPr spc="10" dirty="0"/>
              <a:t> </a:t>
            </a:r>
            <a:r>
              <a:rPr dirty="0"/>
              <a:t>-</a:t>
            </a:r>
            <a:r>
              <a:rPr spc="35" dirty="0"/>
              <a:t> </a:t>
            </a:r>
            <a:r>
              <a:rPr spc="-20" dirty="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4536A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Исетский</a:t>
            </a:r>
            <a:r>
              <a:rPr spc="-30" dirty="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-5" dirty="0"/>
              <a:t> </a:t>
            </a:r>
            <a:r>
              <a:rPr dirty="0"/>
              <a:t>- </a:t>
            </a:r>
            <a:r>
              <a:rPr spc="-20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ct val="100000"/>
              </a:lnSpc>
            </a:pPr>
            <a:fld id="{81D60167-4931-47E6-BA6A-407CBD079E47}" type="slidenum">
              <a:rPr spc="-50" dirty="0"/>
              <a:pPr marL="165100">
                <a:lnSpc>
                  <a:spcPct val="100000"/>
                </a:lnSpc>
              </a:pPr>
              <a:t>‹#›</a:t>
            </a:fld>
            <a:endParaRPr spc="-5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5" dirty="0"/>
              <a:t>ИНВЕСТПРОФИЛЬ</a:t>
            </a:r>
            <a:r>
              <a:rPr spc="10" dirty="0"/>
              <a:t> </a:t>
            </a:r>
            <a:r>
              <a:rPr dirty="0"/>
              <a:t>-</a:t>
            </a:r>
            <a:r>
              <a:rPr spc="35" dirty="0"/>
              <a:t> </a:t>
            </a:r>
            <a:r>
              <a:rPr spc="-20" dirty="0"/>
              <a:t>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4536A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Исетский</a:t>
            </a:r>
            <a:r>
              <a:rPr spc="-30" dirty="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-5" dirty="0"/>
              <a:t> </a:t>
            </a:r>
            <a:r>
              <a:rPr dirty="0"/>
              <a:t>- </a:t>
            </a:r>
            <a:r>
              <a:rPr spc="-20" dirty="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ct val="100000"/>
              </a:lnSpc>
            </a:pPr>
            <a:fld id="{81D60167-4931-47E6-BA6A-407CBD079E47}" type="slidenum">
              <a:rPr spc="-50" dirty="0"/>
              <a:pPr marL="165100">
                <a:lnSpc>
                  <a:spcPct val="100000"/>
                </a:lnSpc>
              </a:pPr>
              <a:t>‹#›</a:t>
            </a:fld>
            <a:endParaRPr spc="-5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5" dirty="0"/>
              <a:t>ИНВЕСТПРОФИЛЬ</a:t>
            </a:r>
            <a:r>
              <a:rPr spc="10" dirty="0"/>
              <a:t> </a:t>
            </a:r>
            <a:r>
              <a:rPr dirty="0"/>
              <a:t>-</a:t>
            </a:r>
            <a:r>
              <a:rPr spc="35" dirty="0"/>
              <a:t> </a:t>
            </a:r>
            <a:r>
              <a:rPr spc="-20" dirty="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4536A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Исетский</a:t>
            </a:r>
            <a:r>
              <a:rPr spc="-30" dirty="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-5" dirty="0"/>
              <a:t> </a:t>
            </a:r>
            <a:r>
              <a:rPr dirty="0"/>
              <a:t>- </a:t>
            </a:r>
            <a:r>
              <a:rPr spc="-20" dirty="0"/>
              <a:t>2025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65100">
              <a:lnSpc>
                <a:spcPct val="100000"/>
              </a:lnSpc>
            </a:pPr>
            <a:fld id="{81D60167-4931-47E6-BA6A-407CBD079E47}" type="slidenum">
              <a:rPr spc="-50" dirty="0"/>
              <a:pPr marL="165100">
                <a:lnSpc>
                  <a:spcPct val="100000"/>
                </a:lnSpc>
              </a:pPr>
              <a:t>‹#›</a:t>
            </a:fld>
            <a:endParaRPr spc="-5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smtClean="0"/>
              <a:t>Исетский</a:t>
            </a:r>
            <a:r>
              <a:rPr lang="ru-RU" spc="-30" smtClean="0"/>
              <a:t> </a:t>
            </a:r>
            <a:r>
              <a:rPr lang="ru-RU" smtClean="0"/>
              <a:t>район:</a:t>
            </a:r>
            <a:r>
              <a:rPr lang="ru-RU" spc="-15" smtClean="0"/>
              <a:t> </a:t>
            </a:r>
            <a:r>
              <a:rPr lang="ru-RU" spc="-10" smtClean="0"/>
              <a:t>Инвестиционный</a:t>
            </a:r>
            <a:r>
              <a:rPr lang="ru-RU" spc="-35" smtClean="0"/>
              <a:t> </a:t>
            </a:r>
            <a:r>
              <a:rPr lang="ru-RU" smtClean="0"/>
              <a:t>профиль</a:t>
            </a:r>
            <a:r>
              <a:rPr lang="ru-RU" spc="-5" smtClean="0"/>
              <a:t> </a:t>
            </a:r>
            <a:r>
              <a:rPr lang="ru-RU" smtClean="0"/>
              <a:t>-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ru-RU" spc="-25" smtClean="0"/>
              <a:t>ИНВЕСТПРОФИЛЬ</a:t>
            </a:r>
            <a:r>
              <a:rPr lang="ru-RU" spc="10" smtClean="0"/>
              <a:t> </a:t>
            </a:r>
            <a:r>
              <a:rPr lang="ru-RU" smtClean="0"/>
              <a:t>-</a:t>
            </a:r>
            <a:r>
              <a:rPr lang="ru-RU" spc="35" smtClean="0"/>
              <a:t> </a:t>
            </a:r>
            <a:r>
              <a:rPr lang="ru-RU" spc="-20" smtClean="0"/>
              <a:t>2025</a:t>
            </a:r>
            <a:endParaRPr lang="ru-RU" spc="-2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65100">
              <a:lnSpc>
                <a:spcPct val="100000"/>
              </a:lnSpc>
            </a:pPr>
            <a:fld id="{81D60167-4931-47E6-BA6A-407CBD079E47}" type="slidenum">
              <a:rPr lang="ru-RU" spc="-50" smtClean="0"/>
              <a:pPr marL="165100">
                <a:lnSpc>
                  <a:spcPct val="100000"/>
                </a:lnSpc>
              </a:pPr>
              <a:t>‹#›</a:t>
            </a:fld>
            <a:endParaRPr lang="ru-RU"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9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9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9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9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User\Desktop\РАБОТА\эконом\Презентация\фото инвестпрофил\IMG_072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37"/>
            <a:ext cx="9144000" cy="5148237"/>
          </a:xfrm>
          <a:prstGeom prst="rect">
            <a:avLst/>
          </a:prstGeom>
          <a:noFill/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7291" y="138176"/>
            <a:ext cx="157163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dirty="0"/>
              <a:t>sam64.ru</a:t>
            </a:r>
            <a:endParaRPr sz="2000" dirty="0"/>
          </a:p>
        </p:txBody>
      </p:sp>
      <p:sp>
        <p:nvSpPr>
          <p:cNvPr id="9" name="object 9"/>
          <p:cNvSpPr txBox="1"/>
          <p:nvPr/>
        </p:nvSpPr>
        <p:spPr>
          <a:xfrm>
            <a:off x="1714480" y="1000114"/>
            <a:ext cx="607223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chemeClr val="tx1"/>
                </a:solidFill>
                <a:latin typeface="Arial"/>
                <a:cs typeface="Arial"/>
              </a:rPr>
              <a:t>Инвестиционный</a:t>
            </a:r>
            <a:r>
              <a:rPr sz="2800" b="1" spc="-1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Arial"/>
                <a:cs typeface="Arial"/>
              </a:rPr>
              <a:t>профиль </a:t>
            </a:r>
            <a:r>
              <a:rPr lang="ru-RU" sz="2800" b="1" spc="-20" dirty="0">
                <a:solidFill>
                  <a:schemeClr val="tx1"/>
                </a:solidFill>
                <a:latin typeface="Arial"/>
                <a:cs typeface="Arial"/>
              </a:rPr>
              <a:t>Самойловского</a:t>
            </a:r>
            <a:r>
              <a:rPr sz="2800" b="1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Arial"/>
                <a:cs typeface="Arial"/>
              </a:rPr>
              <a:t>муниципального </a:t>
            </a:r>
            <a:r>
              <a:rPr lang="ru-RU" sz="2800" b="1" spc="-10" dirty="0">
                <a:solidFill>
                  <a:schemeClr val="tx1"/>
                </a:solidFill>
                <a:latin typeface="Arial"/>
                <a:cs typeface="Arial"/>
              </a:rPr>
              <a:t>района</a:t>
            </a:r>
            <a:r>
              <a:rPr sz="2800" b="1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800" b="1" spc="-10" dirty="0">
                <a:solidFill>
                  <a:schemeClr val="tx1"/>
                </a:solidFill>
                <a:latin typeface="Arial"/>
                <a:cs typeface="Arial"/>
              </a:rPr>
              <a:t>Саратовской</a:t>
            </a:r>
            <a:r>
              <a:rPr sz="28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tx1"/>
                </a:solidFill>
                <a:latin typeface="Arial"/>
                <a:cs typeface="Arial"/>
              </a:rPr>
              <a:t>области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4678" y="4714890"/>
            <a:ext cx="25003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р.п. Самойловка 2024 г</a:t>
            </a:r>
            <a:r>
              <a:rPr lang="ru-RU" sz="1400" spc="-25" dirty="0">
                <a:solidFill>
                  <a:srgbClr val="767070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3010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эконом\Презентация\фото инвестпрофил\2023-11-30-15-08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0"/>
            <a:ext cx="9144000" cy="5104103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24" y="-165417"/>
            <a:ext cx="7643866" cy="33083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Сельское хозяйство и лесной фонд</a:t>
            </a:r>
            <a:endParaRPr sz="2000"/>
          </a:p>
        </p:txBody>
      </p:sp>
      <p:sp>
        <p:nvSpPr>
          <p:cNvPr id="10" name="Текст 9"/>
          <p:cNvSpPr>
            <a:spLocks noGrp="1"/>
          </p:cNvSpPr>
          <p:nvPr>
            <p:ph idx="1"/>
          </p:nvPr>
        </p:nvSpPr>
        <p:spPr>
          <a:xfrm>
            <a:off x="2214546" y="500048"/>
            <a:ext cx="4759959" cy="553998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dirty="0"/>
              <a:t>Самойловский район – сельскохозяйственный, в районе производится значительное количество подсолнечника и зерновых культур.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10</a:t>
            </a:fld>
            <a:endParaRPr spc="-25" dirty="0"/>
          </a:p>
        </p:txBody>
      </p:sp>
      <p:pic>
        <p:nvPicPr>
          <p:cNvPr id="73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36"/>
            <a:ext cx="571472" cy="571472"/>
          </a:xfrm>
          <a:prstGeom prst="rect">
            <a:avLst/>
          </a:prstGeom>
          <a:noFill/>
        </p:spPr>
      </p:pic>
      <p:sp>
        <p:nvSpPr>
          <p:cNvPr id="50" name="object 3"/>
          <p:cNvSpPr txBox="1">
            <a:spLocks/>
          </p:cNvSpPr>
          <p:nvPr/>
        </p:nvSpPr>
        <p:spPr>
          <a:xfrm>
            <a:off x="0" y="2000246"/>
            <a:ext cx="4786314" cy="857286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В лидерах по сбору подсолнечника, в 2023 </a:t>
            </a:r>
            <a:r>
              <a:rPr lang="ru-RU" b="1" dirty="0" smtClean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г. </a:t>
            </a:r>
            <a:r>
              <a:rPr lang="ru-RU" b="1" dirty="0" err="1" smtClean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валовый</a:t>
            </a:r>
            <a:r>
              <a:rPr lang="ru-RU" b="1" dirty="0" smtClean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b="1" dirty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сбор – 125 997 т.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(62 172 га.)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2" name="object 3"/>
          <p:cNvSpPr txBox="1">
            <a:spLocks/>
          </p:cNvSpPr>
          <p:nvPr/>
        </p:nvSpPr>
        <p:spPr>
          <a:xfrm>
            <a:off x="0" y="2857502"/>
            <a:ext cx="4786346" cy="13984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Самойловский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район в лидерах по сбору зерновых культур в Саратовской области, в 2023 году </a:t>
            </a:r>
            <a:r>
              <a:rPr kumimoji="0" lang="ru-RU" b="1" i="0" u="none" strike="noStrike" kern="0" cap="none" spc="0" normalizeH="0" noProof="0" dirty="0" err="1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валовый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сбор составил 271 671 т. (77 904 га.) урожайность составила 36,7 </a:t>
            </a:r>
            <a:r>
              <a:rPr kumimoji="0" lang="ru-RU" b="1" i="0" u="none" strike="noStrike" kern="0" cap="none" spc="0" normalizeH="0" noProof="0" dirty="0" err="1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ц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/га</a:t>
            </a:r>
          </a:p>
        </p:txBody>
      </p:sp>
      <p:sp>
        <p:nvSpPr>
          <p:cNvPr id="11" name="object 61"/>
          <p:cNvSpPr/>
          <p:nvPr/>
        </p:nvSpPr>
        <p:spPr>
          <a:xfrm>
            <a:off x="4857115" y="2071684"/>
            <a:ext cx="4286885" cy="205104"/>
          </a:xfrm>
          <a:custGeom>
            <a:avLst/>
            <a:gdLst/>
            <a:ahLst/>
            <a:cxnLst/>
            <a:rect l="l" t="t" r="r" b="b"/>
            <a:pathLst>
              <a:path w="4286885" h="205104">
                <a:moveTo>
                  <a:pt x="4183824" y="0"/>
                </a:moveTo>
                <a:lnTo>
                  <a:pt x="102400" y="0"/>
                </a:lnTo>
                <a:lnTo>
                  <a:pt x="62541" y="8047"/>
                </a:lnTo>
                <a:lnTo>
                  <a:pt x="29992" y="29992"/>
                </a:lnTo>
                <a:lnTo>
                  <a:pt x="8047" y="62541"/>
                </a:lnTo>
                <a:lnTo>
                  <a:pt x="0" y="102400"/>
                </a:lnTo>
                <a:lnTo>
                  <a:pt x="8047" y="142251"/>
                </a:lnTo>
                <a:lnTo>
                  <a:pt x="29992" y="174796"/>
                </a:lnTo>
                <a:lnTo>
                  <a:pt x="62541" y="196740"/>
                </a:lnTo>
                <a:lnTo>
                  <a:pt x="102400" y="204787"/>
                </a:lnTo>
                <a:lnTo>
                  <a:pt x="4183824" y="204787"/>
                </a:lnTo>
                <a:lnTo>
                  <a:pt x="4223734" y="196740"/>
                </a:lnTo>
                <a:lnTo>
                  <a:pt x="4256309" y="174796"/>
                </a:lnTo>
                <a:lnTo>
                  <a:pt x="4278264" y="142251"/>
                </a:lnTo>
                <a:lnTo>
                  <a:pt x="4286313" y="102400"/>
                </a:lnTo>
                <a:lnTo>
                  <a:pt x="4278264" y="62541"/>
                </a:lnTo>
                <a:lnTo>
                  <a:pt x="4256309" y="29992"/>
                </a:lnTo>
                <a:lnTo>
                  <a:pt x="4223734" y="8047"/>
                </a:lnTo>
                <a:lnTo>
                  <a:pt x="41838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3"/>
          <p:cNvSpPr txBox="1"/>
          <p:nvPr/>
        </p:nvSpPr>
        <p:spPr>
          <a:xfrm>
            <a:off x="4929190" y="2071684"/>
            <a:ext cx="2428892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Площадь земель с/</a:t>
            </a:r>
            <a:r>
              <a:rPr lang="ru-RU" sz="1050" b="1" spc="-10" dirty="0" err="1">
                <a:solidFill>
                  <a:srgbClr val="212A35"/>
                </a:solidFill>
                <a:latin typeface="Arial"/>
                <a:cs typeface="Arial"/>
              </a:rPr>
              <a:t>х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 назначения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65"/>
          <p:cNvSpPr txBox="1"/>
          <p:nvPr/>
        </p:nvSpPr>
        <p:spPr>
          <a:xfrm>
            <a:off x="7429520" y="2071684"/>
            <a:ext cx="1062978" cy="16607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000" b="1" spc="-35" dirty="0">
                <a:solidFill>
                  <a:schemeClr val="tx1"/>
                </a:solidFill>
                <a:latin typeface="Arial"/>
                <a:cs typeface="Arial"/>
              </a:rPr>
              <a:t>241 436</a:t>
            </a:r>
            <a:r>
              <a:rPr sz="1000" b="1" spc="-1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chemeClr val="tx1"/>
                </a:solidFill>
                <a:latin typeface="Arial"/>
                <a:cs typeface="Arial"/>
              </a:rPr>
              <a:t>га.</a:t>
            </a:r>
            <a:endParaRPr sz="100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4" name="object 22"/>
          <p:cNvGrpSpPr/>
          <p:nvPr/>
        </p:nvGrpSpPr>
        <p:grpSpPr>
          <a:xfrm>
            <a:off x="4857750" y="2571750"/>
            <a:ext cx="4286250" cy="205104"/>
            <a:chOff x="4713351" y="3155950"/>
            <a:chExt cx="4286250" cy="205104"/>
          </a:xfrm>
        </p:grpSpPr>
        <p:sp>
          <p:nvSpPr>
            <p:cNvPr id="15" name="object 23"/>
            <p:cNvSpPr/>
            <p:nvPr/>
          </p:nvSpPr>
          <p:spPr>
            <a:xfrm>
              <a:off x="4713351" y="3155950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4">
                  <a:moveTo>
                    <a:pt x="4183760" y="0"/>
                  </a:moveTo>
                  <a:lnTo>
                    <a:pt x="102362" y="0"/>
                  </a:lnTo>
                  <a:lnTo>
                    <a:pt x="62472" y="8046"/>
                  </a:lnTo>
                  <a:lnTo>
                    <a:pt x="29940" y="29987"/>
                  </a:lnTo>
                  <a:lnTo>
                    <a:pt x="8028" y="62525"/>
                  </a:lnTo>
                  <a:lnTo>
                    <a:pt x="0" y="102362"/>
                  </a:lnTo>
                  <a:lnTo>
                    <a:pt x="8028" y="142251"/>
                  </a:lnTo>
                  <a:lnTo>
                    <a:pt x="29940" y="174783"/>
                  </a:lnTo>
                  <a:lnTo>
                    <a:pt x="62472" y="196695"/>
                  </a:lnTo>
                  <a:lnTo>
                    <a:pt x="102362" y="204724"/>
                  </a:lnTo>
                  <a:lnTo>
                    <a:pt x="4183760" y="204724"/>
                  </a:lnTo>
                  <a:lnTo>
                    <a:pt x="4223670" y="196695"/>
                  </a:lnTo>
                  <a:lnTo>
                    <a:pt x="4256246" y="174783"/>
                  </a:lnTo>
                  <a:lnTo>
                    <a:pt x="4278201" y="142251"/>
                  </a:lnTo>
                  <a:lnTo>
                    <a:pt x="4286250" y="102362"/>
                  </a:lnTo>
                  <a:lnTo>
                    <a:pt x="4278201" y="62525"/>
                  </a:lnTo>
                  <a:lnTo>
                    <a:pt x="4256246" y="29987"/>
                  </a:lnTo>
                  <a:lnTo>
                    <a:pt x="4223670" y="8046"/>
                  </a:lnTo>
                  <a:lnTo>
                    <a:pt x="41837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/>
            <p:cNvSpPr/>
            <p:nvPr/>
          </p:nvSpPr>
          <p:spPr>
            <a:xfrm>
              <a:off x="4732402" y="3155950"/>
              <a:ext cx="3910040" cy="205104"/>
            </a:xfrm>
            <a:custGeom>
              <a:avLst/>
              <a:gdLst/>
              <a:ahLst/>
              <a:cxnLst/>
              <a:rect l="l" t="t" r="r" b="b"/>
              <a:pathLst>
                <a:path w="4213225" h="205104">
                  <a:moveTo>
                    <a:pt x="4110735" y="0"/>
                  </a:moveTo>
                  <a:lnTo>
                    <a:pt x="102362" y="0"/>
                  </a:lnTo>
                  <a:lnTo>
                    <a:pt x="62472" y="8046"/>
                  </a:lnTo>
                  <a:lnTo>
                    <a:pt x="29940" y="29987"/>
                  </a:lnTo>
                  <a:lnTo>
                    <a:pt x="8028" y="62525"/>
                  </a:lnTo>
                  <a:lnTo>
                    <a:pt x="0" y="102362"/>
                  </a:lnTo>
                  <a:lnTo>
                    <a:pt x="8028" y="142251"/>
                  </a:lnTo>
                  <a:lnTo>
                    <a:pt x="29940" y="174783"/>
                  </a:lnTo>
                  <a:lnTo>
                    <a:pt x="62472" y="196695"/>
                  </a:lnTo>
                  <a:lnTo>
                    <a:pt x="102362" y="204724"/>
                  </a:lnTo>
                  <a:lnTo>
                    <a:pt x="4110735" y="204724"/>
                  </a:lnTo>
                  <a:lnTo>
                    <a:pt x="4150645" y="196695"/>
                  </a:lnTo>
                  <a:lnTo>
                    <a:pt x="4183221" y="174783"/>
                  </a:lnTo>
                  <a:lnTo>
                    <a:pt x="4205176" y="142251"/>
                  </a:lnTo>
                  <a:lnTo>
                    <a:pt x="4213225" y="102362"/>
                  </a:lnTo>
                  <a:lnTo>
                    <a:pt x="4205176" y="62525"/>
                  </a:lnTo>
                  <a:lnTo>
                    <a:pt x="4183221" y="29987"/>
                  </a:lnTo>
                  <a:lnTo>
                    <a:pt x="4150645" y="8046"/>
                  </a:lnTo>
                  <a:lnTo>
                    <a:pt x="411073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31"/>
          <p:cNvSpPr txBox="1"/>
          <p:nvPr/>
        </p:nvSpPr>
        <p:spPr>
          <a:xfrm>
            <a:off x="5000628" y="2357436"/>
            <a:ext cx="4667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212A35"/>
                </a:solidFill>
                <a:latin typeface="Arial"/>
                <a:cs typeface="Arial"/>
              </a:rPr>
              <a:t>Пашня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65"/>
          <p:cNvSpPr txBox="1"/>
          <p:nvPr/>
        </p:nvSpPr>
        <p:spPr>
          <a:xfrm>
            <a:off x="5929322" y="2571750"/>
            <a:ext cx="106297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b="1" spc="-35" dirty="0">
                <a:solidFill>
                  <a:srgbClr val="FFFFFF"/>
                </a:solidFill>
                <a:latin typeface="Arial"/>
                <a:cs typeface="Arial"/>
              </a:rPr>
              <a:t>187 162</a:t>
            </a:r>
            <a:r>
              <a:rPr sz="10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га.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35"/>
          <p:cNvSpPr txBox="1"/>
          <p:nvPr/>
        </p:nvSpPr>
        <p:spPr>
          <a:xfrm>
            <a:off x="8215338" y="2357436"/>
            <a:ext cx="4057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77</a:t>
            </a: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,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5</a:t>
            </a: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0" name="object 25"/>
          <p:cNvGrpSpPr/>
          <p:nvPr/>
        </p:nvGrpSpPr>
        <p:grpSpPr>
          <a:xfrm>
            <a:off x="4857750" y="3071816"/>
            <a:ext cx="4286250" cy="205104"/>
            <a:chOff x="4732401" y="3536950"/>
            <a:chExt cx="4286250" cy="205104"/>
          </a:xfrm>
        </p:grpSpPr>
        <p:sp>
          <p:nvSpPr>
            <p:cNvPr id="21" name="object 26"/>
            <p:cNvSpPr/>
            <p:nvPr/>
          </p:nvSpPr>
          <p:spPr>
            <a:xfrm>
              <a:off x="4732401" y="3536950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4">
                  <a:moveTo>
                    <a:pt x="4183760" y="0"/>
                  </a:moveTo>
                  <a:lnTo>
                    <a:pt x="102362" y="0"/>
                  </a:lnTo>
                  <a:lnTo>
                    <a:pt x="62472" y="8046"/>
                  </a:lnTo>
                  <a:lnTo>
                    <a:pt x="29940" y="29987"/>
                  </a:lnTo>
                  <a:lnTo>
                    <a:pt x="8028" y="62525"/>
                  </a:lnTo>
                  <a:lnTo>
                    <a:pt x="0" y="102362"/>
                  </a:lnTo>
                  <a:lnTo>
                    <a:pt x="8028" y="142271"/>
                  </a:lnTo>
                  <a:lnTo>
                    <a:pt x="29940" y="174847"/>
                  </a:lnTo>
                  <a:lnTo>
                    <a:pt x="62472" y="196802"/>
                  </a:lnTo>
                  <a:lnTo>
                    <a:pt x="102362" y="204850"/>
                  </a:lnTo>
                  <a:lnTo>
                    <a:pt x="4183760" y="204850"/>
                  </a:lnTo>
                  <a:lnTo>
                    <a:pt x="4223670" y="196802"/>
                  </a:lnTo>
                  <a:lnTo>
                    <a:pt x="4256246" y="174847"/>
                  </a:lnTo>
                  <a:lnTo>
                    <a:pt x="4278201" y="142271"/>
                  </a:lnTo>
                  <a:lnTo>
                    <a:pt x="4286250" y="102362"/>
                  </a:lnTo>
                  <a:lnTo>
                    <a:pt x="4278201" y="62525"/>
                  </a:lnTo>
                  <a:lnTo>
                    <a:pt x="4256246" y="29987"/>
                  </a:lnTo>
                  <a:lnTo>
                    <a:pt x="4223670" y="8046"/>
                  </a:lnTo>
                  <a:lnTo>
                    <a:pt x="41837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4732401" y="3536950"/>
              <a:ext cx="1785952" cy="205104"/>
            </a:xfrm>
            <a:custGeom>
              <a:avLst/>
              <a:gdLst/>
              <a:ahLst/>
              <a:cxnLst/>
              <a:rect l="l" t="t" r="r" b="b"/>
              <a:pathLst>
                <a:path w="3702050" h="205104">
                  <a:moveTo>
                    <a:pt x="3599560" y="0"/>
                  </a:moveTo>
                  <a:lnTo>
                    <a:pt x="102362" y="0"/>
                  </a:lnTo>
                  <a:lnTo>
                    <a:pt x="62472" y="8046"/>
                  </a:lnTo>
                  <a:lnTo>
                    <a:pt x="29940" y="29987"/>
                  </a:lnTo>
                  <a:lnTo>
                    <a:pt x="8028" y="62525"/>
                  </a:lnTo>
                  <a:lnTo>
                    <a:pt x="0" y="102362"/>
                  </a:lnTo>
                  <a:lnTo>
                    <a:pt x="8028" y="142271"/>
                  </a:lnTo>
                  <a:lnTo>
                    <a:pt x="29940" y="174847"/>
                  </a:lnTo>
                  <a:lnTo>
                    <a:pt x="62472" y="196802"/>
                  </a:lnTo>
                  <a:lnTo>
                    <a:pt x="102362" y="204850"/>
                  </a:lnTo>
                  <a:lnTo>
                    <a:pt x="3599560" y="204850"/>
                  </a:lnTo>
                  <a:lnTo>
                    <a:pt x="3639470" y="196802"/>
                  </a:lnTo>
                  <a:lnTo>
                    <a:pt x="3672046" y="174847"/>
                  </a:lnTo>
                  <a:lnTo>
                    <a:pt x="3694001" y="142271"/>
                  </a:lnTo>
                  <a:lnTo>
                    <a:pt x="3702050" y="102362"/>
                  </a:lnTo>
                  <a:lnTo>
                    <a:pt x="3694001" y="62525"/>
                  </a:lnTo>
                  <a:lnTo>
                    <a:pt x="3672046" y="29987"/>
                  </a:lnTo>
                  <a:lnTo>
                    <a:pt x="3639470" y="8046"/>
                  </a:lnTo>
                  <a:lnTo>
                    <a:pt x="359956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32"/>
          <p:cNvSpPr txBox="1"/>
          <p:nvPr/>
        </p:nvSpPr>
        <p:spPr>
          <a:xfrm>
            <a:off x="5000628" y="2857502"/>
            <a:ext cx="6858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212A35"/>
                </a:solidFill>
                <a:latin typeface="Arial"/>
                <a:cs typeface="Arial"/>
              </a:rPr>
              <a:t>Пастбища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64"/>
          <p:cNvSpPr txBox="1"/>
          <p:nvPr/>
        </p:nvSpPr>
        <p:spPr>
          <a:xfrm>
            <a:off x="5429256" y="3071816"/>
            <a:ext cx="7721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b="1" spc="-35" dirty="0">
                <a:solidFill>
                  <a:srgbClr val="FFFFFF"/>
                </a:solidFill>
                <a:latin typeface="Arial"/>
                <a:cs typeface="Arial"/>
              </a:rPr>
              <a:t>53 372 </a:t>
            </a:r>
            <a:r>
              <a:rPr sz="1000" b="1" spc="-25">
                <a:solidFill>
                  <a:srgbClr val="FFFFFF"/>
                </a:solidFill>
                <a:latin typeface="Arial"/>
                <a:cs typeface="Arial"/>
              </a:rPr>
              <a:t>га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36"/>
          <p:cNvSpPr txBox="1"/>
          <p:nvPr/>
        </p:nvSpPr>
        <p:spPr>
          <a:xfrm>
            <a:off x="8215338" y="2857502"/>
            <a:ext cx="4057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22,1</a:t>
            </a: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33"/>
          <p:cNvSpPr txBox="1"/>
          <p:nvPr/>
        </p:nvSpPr>
        <p:spPr>
          <a:xfrm>
            <a:off x="4857752" y="3357568"/>
            <a:ext cx="2786082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Сенокосы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 и многолетние насаждения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8"/>
          <p:cNvGrpSpPr/>
          <p:nvPr/>
        </p:nvGrpSpPr>
        <p:grpSpPr>
          <a:xfrm>
            <a:off x="4857750" y="3571882"/>
            <a:ext cx="4286250" cy="206692"/>
            <a:chOff x="4732401" y="3957637"/>
            <a:chExt cx="4286250" cy="206692"/>
          </a:xfrm>
        </p:grpSpPr>
        <p:sp>
          <p:nvSpPr>
            <p:cNvPr id="28" name="object 29"/>
            <p:cNvSpPr/>
            <p:nvPr/>
          </p:nvSpPr>
          <p:spPr>
            <a:xfrm>
              <a:off x="4732401" y="3959225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4">
                  <a:moveTo>
                    <a:pt x="4183760" y="0"/>
                  </a:moveTo>
                  <a:lnTo>
                    <a:pt x="102362" y="0"/>
                  </a:lnTo>
                  <a:lnTo>
                    <a:pt x="62472" y="8047"/>
                  </a:lnTo>
                  <a:lnTo>
                    <a:pt x="29940" y="29992"/>
                  </a:lnTo>
                  <a:lnTo>
                    <a:pt x="8028" y="62541"/>
                  </a:lnTo>
                  <a:lnTo>
                    <a:pt x="0" y="102400"/>
                  </a:lnTo>
                  <a:lnTo>
                    <a:pt x="8028" y="142251"/>
                  </a:lnTo>
                  <a:lnTo>
                    <a:pt x="29940" y="174796"/>
                  </a:lnTo>
                  <a:lnTo>
                    <a:pt x="62472" y="196740"/>
                  </a:lnTo>
                  <a:lnTo>
                    <a:pt x="102362" y="204787"/>
                  </a:lnTo>
                  <a:lnTo>
                    <a:pt x="4183760" y="204787"/>
                  </a:lnTo>
                  <a:lnTo>
                    <a:pt x="4223670" y="196740"/>
                  </a:lnTo>
                  <a:lnTo>
                    <a:pt x="4256246" y="174796"/>
                  </a:lnTo>
                  <a:lnTo>
                    <a:pt x="4278201" y="142251"/>
                  </a:lnTo>
                  <a:lnTo>
                    <a:pt x="4286250" y="102400"/>
                  </a:lnTo>
                  <a:lnTo>
                    <a:pt x="4278201" y="62541"/>
                  </a:lnTo>
                  <a:lnTo>
                    <a:pt x="4256246" y="29992"/>
                  </a:lnTo>
                  <a:lnTo>
                    <a:pt x="4223670" y="8047"/>
                  </a:lnTo>
                  <a:lnTo>
                    <a:pt x="41837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0"/>
            <p:cNvSpPr/>
            <p:nvPr/>
          </p:nvSpPr>
          <p:spPr>
            <a:xfrm>
              <a:off x="4732403" y="3957637"/>
              <a:ext cx="1071570" cy="205104"/>
            </a:xfrm>
            <a:custGeom>
              <a:avLst/>
              <a:gdLst/>
              <a:ahLst/>
              <a:cxnLst/>
              <a:rect l="l" t="t" r="r" b="b"/>
              <a:pathLst>
                <a:path w="647700" h="205104">
                  <a:moveTo>
                    <a:pt x="545208" y="0"/>
                  </a:moveTo>
                  <a:lnTo>
                    <a:pt x="102359" y="0"/>
                  </a:lnTo>
                  <a:lnTo>
                    <a:pt x="62469" y="8047"/>
                  </a:lnTo>
                  <a:lnTo>
                    <a:pt x="29937" y="29992"/>
                  </a:lnTo>
                  <a:lnTo>
                    <a:pt x="8026" y="62541"/>
                  </a:lnTo>
                  <a:lnTo>
                    <a:pt x="0" y="102387"/>
                  </a:lnTo>
                  <a:lnTo>
                    <a:pt x="8029" y="142251"/>
                  </a:lnTo>
                  <a:lnTo>
                    <a:pt x="29940" y="174796"/>
                  </a:lnTo>
                  <a:lnTo>
                    <a:pt x="62470" y="196740"/>
                  </a:lnTo>
                  <a:lnTo>
                    <a:pt x="102359" y="204787"/>
                  </a:lnTo>
                  <a:lnTo>
                    <a:pt x="545208" y="204787"/>
                  </a:lnTo>
                  <a:lnTo>
                    <a:pt x="585118" y="196740"/>
                  </a:lnTo>
                  <a:lnTo>
                    <a:pt x="617694" y="174794"/>
                  </a:lnTo>
                  <a:lnTo>
                    <a:pt x="639649" y="142245"/>
                  </a:lnTo>
                  <a:lnTo>
                    <a:pt x="647694" y="102387"/>
                  </a:lnTo>
                  <a:lnTo>
                    <a:pt x="639648" y="62541"/>
                  </a:lnTo>
                  <a:lnTo>
                    <a:pt x="617693" y="29992"/>
                  </a:lnTo>
                  <a:lnTo>
                    <a:pt x="585118" y="8047"/>
                  </a:lnTo>
                  <a:lnTo>
                    <a:pt x="5452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3"/>
          <p:cNvSpPr txBox="1"/>
          <p:nvPr/>
        </p:nvSpPr>
        <p:spPr>
          <a:xfrm>
            <a:off x="4929190" y="3857634"/>
            <a:ext cx="2786082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Площадь лесного фонда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66"/>
          <p:cNvSpPr txBox="1"/>
          <p:nvPr/>
        </p:nvSpPr>
        <p:spPr>
          <a:xfrm>
            <a:off x="4929190" y="3571882"/>
            <a:ext cx="7721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ru-RU" sz="1000" b="1" spc="-35" dirty="0">
                <a:solidFill>
                  <a:srgbClr val="212A35"/>
                </a:solidFill>
                <a:latin typeface="Arial"/>
                <a:cs typeface="Arial"/>
              </a:rPr>
              <a:t>902</a:t>
            </a:r>
            <a:r>
              <a:rPr sz="1000" b="1" spc="-1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12A35"/>
                </a:solidFill>
                <a:latin typeface="Arial"/>
                <a:cs typeface="Arial"/>
              </a:rPr>
              <a:t>га.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" name="object 25"/>
          <p:cNvGrpSpPr/>
          <p:nvPr/>
        </p:nvGrpSpPr>
        <p:grpSpPr>
          <a:xfrm>
            <a:off x="4857750" y="4071948"/>
            <a:ext cx="4286250" cy="205104"/>
            <a:chOff x="4732401" y="3536950"/>
            <a:chExt cx="4286250" cy="205104"/>
          </a:xfrm>
        </p:grpSpPr>
        <p:sp>
          <p:nvSpPr>
            <p:cNvPr id="35" name="object 26"/>
            <p:cNvSpPr/>
            <p:nvPr/>
          </p:nvSpPr>
          <p:spPr>
            <a:xfrm>
              <a:off x="4732401" y="3536950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4">
                  <a:moveTo>
                    <a:pt x="4183760" y="0"/>
                  </a:moveTo>
                  <a:lnTo>
                    <a:pt x="102362" y="0"/>
                  </a:lnTo>
                  <a:lnTo>
                    <a:pt x="62472" y="8046"/>
                  </a:lnTo>
                  <a:lnTo>
                    <a:pt x="29940" y="29987"/>
                  </a:lnTo>
                  <a:lnTo>
                    <a:pt x="8028" y="62525"/>
                  </a:lnTo>
                  <a:lnTo>
                    <a:pt x="0" y="102362"/>
                  </a:lnTo>
                  <a:lnTo>
                    <a:pt x="8028" y="142271"/>
                  </a:lnTo>
                  <a:lnTo>
                    <a:pt x="29940" y="174847"/>
                  </a:lnTo>
                  <a:lnTo>
                    <a:pt x="62472" y="196802"/>
                  </a:lnTo>
                  <a:lnTo>
                    <a:pt x="102362" y="204850"/>
                  </a:lnTo>
                  <a:lnTo>
                    <a:pt x="4183760" y="204850"/>
                  </a:lnTo>
                  <a:lnTo>
                    <a:pt x="4223670" y="196802"/>
                  </a:lnTo>
                  <a:lnTo>
                    <a:pt x="4256246" y="174847"/>
                  </a:lnTo>
                  <a:lnTo>
                    <a:pt x="4278201" y="142271"/>
                  </a:lnTo>
                  <a:lnTo>
                    <a:pt x="4286250" y="102362"/>
                  </a:lnTo>
                  <a:lnTo>
                    <a:pt x="4278201" y="62525"/>
                  </a:lnTo>
                  <a:lnTo>
                    <a:pt x="4256246" y="29987"/>
                  </a:lnTo>
                  <a:lnTo>
                    <a:pt x="4223670" y="8046"/>
                  </a:lnTo>
                  <a:lnTo>
                    <a:pt x="41837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7"/>
            <p:cNvSpPr/>
            <p:nvPr/>
          </p:nvSpPr>
          <p:spPr>
            <a:xfrm>
              <a:off x="4732401" y="3536950"/>
              <a:ext cx="2357456" cy="205104"/>
            </a:xfrm>
            <a:custGeom>
              <a:avLst/>
              <a:gdLst/>
              <a:ahLst/>
              <a:cxnLst/>
              <a:rect l="l" t="t" r="r" b="b"/>
              <a:pathLst>
                <a:path w="3702050" h="205104">
                  <a:moveTo>
                    <a:pt x="3599560" y="0"/>
                  </a:moveTo>
                  <a:lnTo>
                    <a:pt x="102362" y="0"/>
                  </a:lnTo>
                  <a:lnTo>
                    <a:pt x="62472" y="8046"/>
                  </a:lnTo>
                  <a:lnTo>
                    <a:pt x="29940" y="29987"/>
                  </a:lnTo>
                  <a:lnTo>
                    <a:pt x="8028" y="62525"/>
                  </a:lnTo>
                  <a:lnTo>
                    <a:pt x="0" y="102362"/>
                  </a:lnTo>
                  <a:lnTo>
                    <a:pt x="8028" y="142271"/>
                  </a:lnTo>
                  <a:lnTo>
                    <a:pt x="29940" y="174847"/>
                  </a:lnTo>
                  <a:lnTo>
                    <a:pt x="62472" y="196802"/>
                  </a:lnTo>
                  <a:lnTo>
                    <a:pt x="102362" y="204850"/>
                  </a:lnTo>
                  <a:lnTo>
                    <a:pt x="3599560" y="204850"/>
                  </a:lnTo>
                  <a:lnTo>
                    <a:pt x="3639470" y="196802"/>
                  </a:lnTo>
                  <a:lnTo>
                    <a:pt x="3672046" y="174847"/>
                  </a:lnTo>
                  <a:lnTo>
                    <a:pt x="3694001" y="142271"/>
                  </a:lnTo>
                  <a:lnTo>
                    <a:pt x="3702050" y="102362"/>
                  </a:lnTo>
                  <a:lnTo>
                    <a:pt x="3694001" y="62525"/>
                  </a:lnTo>
                  <a:lnTo>
                    <a:pt x="3672046" y="29987"/>
                  </a:lnTo>
                  <a:lnTo>
                    <a:pt x="3639470" y="8046"/>
                  </a:lnTo>
                  <a:lnTo>
                    <a:pt x="359956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66"/>
          <p:cNvSpPr txBox="1"/>
          <p:nvPr/>
        </p:nvSpPr>
        <p:spPr>
          <a:xfrm>
            <a:off x="5500694" y="4071948"/>
            <a:ext cx="7721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ru-RU" sz="1000" b="1" spc="-35" dirty="0">
                <a:solidFill>
                  <a:srgbClr val="212A35"/>
                </a:solidFill>
                <a:latin typeface="Arial"/>
                <a:cs typeface="Arial"/>
              </a:rPr>
              <a:t>4706</a:t>
            </a:r>
            <a:r>
              <a:rPr sz="1000" b="1" spc="-1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12A35"/>
                </a:solidFill>
                <a:latin typeface="Arial"/>
                <a:cs typeface="Arial"/>
              </a:rPr>
              <a:t>га.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68"/>
          <p:cNvSpPr txBox="1"/>
          <p:nvPr/>
        </p:nvSpPr>
        <p:spPr>
          <a:xfrm>
            <a:off x="1857356" y="4286262"/>
            <a:ext cx="500066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Комментарий: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проблема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>
                <a:latin typeface="Calibri"/>
                <a:cs typeface="Calibri"/>
              </a:rPr>
              <a:t>вовлечения</a:t>
            </a:r>
            <a:r>
              <a:rPr sz="1000" b="1" spc="5">
                <a:latin typeface="Calibri"/>
                <a:cs typeface="Calibri"/>
              </a:rPr>
              <a:t> </a:t>
            </a:r>
            <a:r>
              <a:rPr sz="1000" b="1" spc="-10">
                <a:latin typeface="Calibri"/>
                <a:cs typeface="Calibri"/>
              </a:rPr>
              <a:t>ресурсов</a:t>
            </a:r>
            <a:r>
              <a:rPr lang="ru-RU" sz="1000" b="1" spc="-10" dirty="0">
                <a:latin typeface="Calibri"/>
                <a:cs typeface="Calibri"/>
              </a:rPr>
              <a:t> </a:t>
            </a:r>
            <a:r>
              <a:rPr lang="ru-RU" sz="1000" b="1" dirty="0" err="1">
                <a:latin typeface="Calibri"/>
                <a:cs typeface="Calibri"/>
              </a:rPr>
              <a:t>з</a:t>
            </a:r>
            <a:r>
              <a:rPr sz="1000" b="1">
                <a:latin typeface="Calibri"/>
                <a:cs typeface="Calibri"/>
              </a:rPr>
              <a:t>аключается</a:t>
            </a:r>
            <a:r>
              <a:rPr sz="1000" b="1" spc="-2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-5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практически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>
                <a:latin typeface="Calibri"/>
                <a:cs typeface="Calibri"/>
              </a:rPr>
              <a:t>полном</a:t>
            </a:r>
            <a:r>
              <a:rPr sz="1000" b="1" spc="-20">
                <a:latin typeface="Calibri"/>
                <a:cs typeface="Calibri"/>
              </a:rPr>
              <a:t> </a:t>
            </a:r>
            <a:r>
              <a:rPr sz="1000" b="1" spc="-10">
                <a:latin typeface="Calibri"/>
                <a:cs typeface="Calibri"/>
              </a:rPr>
              <a:t>использовании</a:t>
            </a:r>
            <a:r>
              <a:rPr lang="ru-RU" sz="1000" b="1" spc="-10" dirty="0">
                <a:latin typeface="Calibri"/>
                <a:cs typeface="Calibri"/>
              </a:rPr>
              <a:t> </a:t>
            </a:r>
            <a:r>
              <a:rPr sz="1000" b="1">
                <a:latin typeface="Calibri"/>
                <a:cs typeface="Calibri"/>
              </a:rPr>
              <a:t>пашни</a:t>
            </a:r>
            <a:r>
              <a:rPr sz="1000" b="1" spc="-2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и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пастбищ,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что</a:t>
            </a:r>
            <a:r>
              <a:rPr sz="1000" b="1" spc="-10" dirty="0">
                <a:latin typeface="Calibri"/>
                <a:cs typeface="Calibri"/>
              </a:rPr>
              <a:t> затрудняет </a:t>
            </a:r>
            <a:r>
              <a:rPr sz="1000" b="1">
                <a:latin typeface="Calibri"/>
                <a:cs typeface="Calibri"/>
              </a:rPr>
              <a:t>дальнейшее</a:t>
            </a:r>
            <a:r>
              <a:rPr sz="1000" b="1" spc="25">
                <a:latin typeface="Calibri"/>
                <a:cs typeface="Calibri"/>
              </a:rPr>
              <a:t> </a:t>
            </a:r>
            <a:r>
              <a:rPr sz="1000" b="1" spc="-10">
                <a:latin typeface="Calibri"/>
                <a:cs typeface="Calibri"/>
              </a:rPr>
              <a:t>развитие</a:t>
            </a:r>
            <a:r>
              <a:rPr lang="ru-RU" sz="1000" b="1" spc="-10" dirty="0">
                <a:latin typeface="Calibri"/>
                <a:cs typeface="Calibri"/>
              </a:rPr>
              <a:t> </a:t>
            </a:r>
            <a:r>
              <a:rPr sz="1000" b="1">
                <a:latin typeface="Calibri"/>
                <a:cs typeface="Calibri"/>
              </a:rPr>
              <a:t>сельского</a:t>
            </a:r>
            <a:r>
              <a:rPr sz="1000" b="1" spc="1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хозяйства</a:t>
            </a:r>
            <a:r>
              <a:rPr sz="1000" spc="-10" dirty="0">
                <a:latin typeface="Calibri"/>
                <a:cs typeface="Calibri"/>
              </a:rPr>
              <a:t>.</a:t>
            </a:r>
            <a:r>
              <a:rPr sz="1000" spc="-20" dirty="0">
                <a:latin typeface="Calibri"/>
                <a:cs typeface="Calibri"/>
              </a:rPr>
              <a:t> </a:t>
            </a:r>
            <a:endParaRPr sz="1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РАБОТА\эконом\Презентация\фото инвестпрофил\20190831_164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20"/>
            <a:ext cx="2428892" cy="1138169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785786" y="142858"/>
            <a:ext cx="8072494" cy="29046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Образование, здравоохранение, культура, спорт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2844" y="2214560"/>
            <a:ext cx="2714644" cy="1477328"/>
          </a:xfrm>
        </p:spPr>
        <p:txBody>
          <a:bodyPr>
            <a:normAutofit fontScale="90000"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Самойловском районе 29 учреждений образования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- 20 школ (3 базовых и 17 филиалов);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- 6 детских садов;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- 1 центр детского творчества;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- 1 детско-юношеская спортивная школа;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ФОК в с. Святославка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idx="1"/>
          </p:nvPr>
        </p:nvSpPr>
        <p:spPr>
          <a:xfrm>
            <a:off x="3286116" y="2643188"/>
            <a:ext cx="2428892" cy="2031325"/>
          </a:xfrm>
        </p:spPr>
        <p:txBody>
          <a:bodyPr>
            <a:normAutofit fontScale="3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учреждения здравоохранения Самойловского района входят: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ГУЗ СО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Самойловская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РБ» (поликлиника);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 ФАП;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Святославская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участковая больница;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Отделение общей врачебной практики в с. Благовещенка;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Красавская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врачебная амбулатория.</a:t>
            </a:r>
          </a:p>
        </p:txBody>
      </p:sp>
      <p:sp>
        <p:nvSpPr>
          <p:cNvPr id="7" name="object 7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5" name="object 7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6" name="object 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11</a:t>
            </a:fld>
            <a:endParaRPr spc="-25" dirty="0"/>
          </a:p>
        </p:txBody>
      </p:sp>
      <p:pic>
        <p:nvPicPr>
          <p:cNvPr id="1027" name="Picture 3" descr="C:\Users\User\Desktop\РАБОТА\эконом\Презентация\фото инвестпрофил\СОШ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1486"/>
            <a:ext cx="2500330" cy="1571636"/>
          </a:xfrm>
          <a:prstGeom prst="rect">
            <a:avLst/>
          </a:prstGeom>
          <a:noFill/>
        </p:spPr>
      </p:pic>
      <p:pic>
        <p:nvPicPr>
          <p:cNvPr id="1029" name="Picture 5" descr="C:\Users\User\Desktop\РАБОТА\эконом\Презентация\фото инвестпрофил\Сам ЦР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00048"/>
            <a:ext cx="2428892" cy="2071702"/>
          </a:xfrm>
          <a:prstGeom prst="rect">
            <a:avLst/>
          </a:prstGeom>
          <a:noFill/>
        </p:spPr>
      </p:pic>
      <p:pic>
        <p:nvPicPr>
          <p:cNvPr id="1030" name="Picture 6" descr="C:\Users\User\Desktop\РАБОТА\эконом\Презентация\фото инвестпрофил\20200711_095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00048"/>
            <a:ext cx="2500330" cy="2043737"/>
          </a:xfrm>
          <a:prstGeom prst="rect">
            <a:avLst/>
          </a:prstGeom>
          <a:noFill/>
        </p:spPr>
      </p:pic>
      <p:sp>
        <p:nvSpPr>
          <p:cNvPr id="14" name="Подзаголовок 9"/>
          <p:cNvSpPr txBox="1">
            <a:spLocks/>
          </p:cNvSpPr>
          <p:nvPr/>
        </p:nvSpPr>
        <p:spPr>
          <a:xfrm>
            <a:off x="6286512" y="2571750"/>
            <a:ext cx="2571768" cy="2287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учреждения </a:t>
            </a:r>
            <a:r>
              <a:rPr lang="ru-RU" sz="1200" b="1" dirty="0">
                <a:solidFill>
                  <a:srgbClr val="212A3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культуры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Самойловского района входят: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МБУК РЦДК р.п. </a:t>
            </a:r>
            <a:r>
              <a:rPr lang="ru-RU" sz="1200" b="1" dirty="0" err="1">
                <a:solidFill>
                  <a:srgbClr val="212A3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амойловка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 сельских домов культуры;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Дом кино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Центральная библиотека им. А.С. Пушкина (сельские филиалы);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baseline="0" dirty="0">
                <a:solidFill>
                  <a:srgbClr val="212A3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ГБУ ДО «ДШИ» р.п. Самойловка;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ГБУ ДО «ДШИ» с. Святославка;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1" baseline="0" dirty="0">
                <a:solidFill>
                  <a:srgbClr val="212A3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Самойловский краеведческий музей филиал ГУК Саратовский</a:t>
            </a:r>
            <a:r>
              <a:rPr lang="ru-RU" sz="1200" b="1" dirty="0">
                <a:solidFill>
                  <a:srgbClr val="212A3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областной музей краеведения.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ТА\эконом\Презентация\фото инвестпрофил\20231201_171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143254"/>
            <a:ext cx="1528162" cy="1668567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6286512" y="642924"/>
            <a:ext cx="264320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282" y="1000114"/>
            <a:ext cx="2428892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esktop\РАБОТА\эконом\Презентация\фото инвестпрофил\IMG_2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6"/>
            <a:ext cx="3214678" cy="2104854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0" y="4775200"/>
            <a:ext cx="9144000" cy="368300"/>
            <a:chOff x="0" y="4775200"/>
            <a:chExt cx="9144000" cy="368300"/>
          </a:xfrm>
        </p:grpSpPr>
        <p:sp>
          <p:nvSpPr>
            <p:cNvPr id="3" name="object 3"/>
            <p:cNvSpPr/>
            <p:nvPr/>
          </p:nvSpPr>
          <p:spPr>
            <a:xfrm>
              <a:off x="0" y="4776787"/>
              <a:ext cx="9144000" cy="367030"/>
            </a:xfrm>
            <a:custGeom>
              <a:avLst/>
              <a:gdLst/>
              <a:ahLst/>
              <a:cxnLst/>
              <a:rect l="l" t="t" r="r" b="b"/>
              <a:pathLst>
                <a:path w="9144000" h="367029">
                  <a:moveTo>
                    <a:pt x="9144000" y="36671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66710"/>
                  </a:lnTo>
                  <a:lnTo>
                    <a:pt x="9144000" y="36671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775199"/>
              <a:ext cx="6562725" cy="368300"/>
            </a:xfrm>
            <a:custGeom>
              <a:avLst/>
              <a:gdLst/>
              <a:ahLst/>
              <a:cxnLst/>
              <a:rect l="l" t="t" r="r" b="b"/>
              <a:pathLst>
                <a:path w="6562725" h="368300">
                  <a:moveTo>
                    <a:pt x="6396101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6357137" y="368300"/>
                  </a:lnTo>
                  <a:lnTo>
                    <a:pt x="6396101" y="0"/>
                  </a:lnTo>
                  <a:close/>
                </a:path>
                <a:path w="6562725" h="368300">
                  <a:moveTo>
                    <a:pt x="6562725" y="0"/>
                  </a:moveTo>
                  <a:lnTo>
                    <a:pt x="6481699" y="0"/>
                  </a:lnTo>
                  <a:lnTo>
                    <a:pt x="6441237" y="368300"/>
                  </a:lnTo>
                  <a:lnTo>
                    <a:pt x="6522148" y="368300"/>
                  </a:lnTo>
                  <a:lnTo>
                    <a:pt x="656272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1857356" y="214296"/>
            <a:ext cx="5600712" cy="33432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dirty="0"/>
              <a:t>ТУРИЗМ</a:t>
            </a:r>
          </a:p>
        </p:txBody>
      </p:sp>
      <p:sp>
        <p:nvSpPr>
          <p:cNvPr id="26" name="Текст 25"/>
          <p:cNvSpPr>
            <a:spLocks noGrp="1"/>
          </p:cNvSpPr>
          <p:nvPr>
            <p:ph idx="1"/>
          </p:nvPr>
        </p:nvSpPr>
        <p:spPr>
          <a:xfrm>
            <a:off x="214282" y="1000114"/>
            <a:ext cx="3000396" cy="1846659"/>
          </a:xfrm>
        </p:spPr>
        <p:txBody>
          <a:bodyPr>
            <a:normAutofit fontScale="32500" lnSpcReduction="20000"/>
          </a:bodyPr>
          <a:lstStyle/>
          <a:p>
            <a:r>
              <a:rPr lang="ru-RU" dirty="0"/>
              <a:t>Фестиваль «ДИКИЙ ПИОН»</a:t>
            </a:r>
          </a:p>
          <a:p>
            <a:r>
              <a:rPr lang="ru-RU" b="0" dirty="0">
                <a:latin typeface="Arial" pitchFamily="34" charset="0"/>
                <a:cs typeface="Arial" pitchFamily="34" charset="0"/>
              </a:rPr>
              <a:t>Самойловский муниципальный район славится уникальными лазоревыми полями, которые расположились в «Кузиной балке» Хрущевского МО где произрастает дикий пион, называемый в народе воронцом. Этот редкий вид цветка включён в Красную книгу Российской Федерации и Саратовской области.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23" name="object 23"/>
          <p:cNvSpPr txBox="1"/>
          <p:nvPr/>
        </p:nvSpPr>
        <p:spPr>
          <a:xfrm>
            <a:off x="8748464" y="4904740"/>
            <a:ext cx="241261" cy="230832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lang="ru-RU" sz="1500" b="1" spc="-5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24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pic>
        <p:nvPicPr>
          <p:cNvPr id="2052" name="Picture 4" descr="C:\Users\User\Desktop\РАБОТА\эконом\Презентация\фото инвестпрофил\tsvety-vorontsy-pion-uzkolistnyj-2802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642924"/>
            <a:ext cx="3000364" cy="1995242"/>
          </a:xfrm>
          <a:prstGeom prst="rect">
            <a:avLst/>
          </a:prstGeom>
          <a:noFill/>
        </p:spPr>
      </p:pic>
      <p:sp>
        <p:nvSpPr>
          <p:cNvPr id="28" name="Заголовок 24"/>
          <p:cNvSpPr txBox="1">
            <a:spLocks/>
          </p:cNvSpPr>
          <p:nvPr/>
        </p:nvSpPr>
        <p:spPr>
          <a:xfrm>
            <a:off x="6215074" y="642924"/>
            <a:ext cx="278608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212A35"/>
                </a:solidFill>
                <a:latin typeface="Arial"/>
                <a:ea typeface="+mj-ea"/>
                <a:cs typeface="Arial"/>
              </a:rPr>
              <a:t>База отдыха «ПОДКОВА»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4678" y="2786064"/>
            <a:ext cx="30003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в день фестиваля на Кузину балку прибыли более трех тысяч человек из двадцати районов Саратовской области, а так же из Волгоградской, Воронежской областей и других уголков нашей необъятной Родины. Уникальные лазоревые поля никого не оставили равнодушным. </a:t>
            </a:r>
            <a:r>
              <a:rPr lang="ru-RU" sz="1200" dirty="0"/>
              <a:t>В январе 2014 года "Балка "Волчья"  отнесена к особо охраняемым природным территориям регионального значения.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928676"/>
            <a:ext cx="2928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Самойловском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муниципальном образовании в 3,5 км. от р.п. Самойловка на живописной территории между р. Терса и оз. Святое рядом с а/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 с. Залесянка расположена база отдыха «Подкова» с уютными домиками для зимнего отдыха и летними беседками для отдыха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летом, имеется баня. </a:t>
            </a: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В 2023 году база отдыха была подключена к электроснабжению, имеется водоснабжение.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РАБОТА\эконом\Презентация\фото инвестпрофил\img258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14626"/>
            <a:ext cx="2619360" cy="2079772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0" y="4775200"/>
            <a:ext cx="9144000" cy="368300"/>
            <a:chOff x="0" y="4775200"/>
            <a:chExt cx="9144000" cy="368300"/>
          </a:xfrm>
        </p:grpSpPr>
        <p:sp>
          <p:nvSpPr>
            <p:cNvPr id="3" name="object 3"/>
            <p:cNvSpPr/>
            <p:nvPr/>
          </p:nvSpPr>
          <p:spPr>
            <a:xfrm>
              <a:off x="0" y="4776787"/>
              <a:ext cx="9144000" cy="367030"/>
            </a:xfrm>
            <a:custGeom>
              <a:avLst/>
              <a:gdLst/>
              <a:ahLst/>
              <a:cxnLst/>
              <a:rect l="l" t="t" r="r" b="b"/>
              <a:pathLst>
                <a:path w="9144000" h="367029">
                  <a:moveTo>
                    <a:pt x="9144000" y="36671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66710"/>
                  </a:lnTo>
                  <a:lnTo>
                    <a:pt x="9144000" y="36671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775199"/>
              <a:ext cx="6562725" cy="368300"/>
            </a:xfrm>
            <a:custGeom>
              <a:avLst/>
              <a:gdLst/>
              <a:ahLst/>
              <a:cxnLst/>
              <a:rect l="l" t="t" r="r" b="b"/>
              <a:pathLst>
                <a:path w="6562725" h="368300">
                  <a:moveTo>
                    <a:pt x="6396101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6357137" y="368300"/>
                  </a:lnTo>
                  <a:lnTo>
                    <a:pt x="6396101" y="0"/>
                  </a:lnTo>
                  <a:close/>
                </a:path>
                <a:path w="6562725" h="368300">
                  <a:moveTo>
                    <a:pt x="6562725" y="0"/>
                  </a:moveTo>
                  <a:lnTo>
                    <a:pt x="6481699" y="0"/>
                  </a:lnTo>
                  <a:lnTo>
                    <a:pt x="6441237" y="368300"/>
                  </a:lnTo>
                  <a:lnTo>
                    <a:pt x="6522148" y="368300"/>
                  </a:lnTo>
                  <a:lnTo>
                    <a:pt x="656272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1857356" y="214296"/>
            <a:ext cx="5600712" cy="24622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dirty="0"/>
              <a:t>МОЙ БРЕНД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idx="1"/>
          </p:nvPr>
        </p:nvSpPr>
        <p:spPr>
          <a:xfrm>
            <a:off x="285720" y="714363"/>
            <a:ext cx="3571900" cy="2215991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i="1" dirty="0"/>
              <a:t>Брендом Самойловского района является </a:t>
            </a:r>
            <a:r>
              <a:rPr lang="ru-RU" b="0" i="1" dirty="0"/>
              <a:t> </a:t>
            </a:r>
            <a:r>
              <a:rPr lang="ru-RU" i="1" dirty="0"/>
              <a:t>ансамбль бандуристок</a:t>
            </a:r>
            <a:r>
              <a:rPr lang="ru-RU" b="0" i="1" dirty="0"/>
              <a:t>.</a:t>
            </a:r>
          </a:p>
          <a:p>
            <a:pPr algn="just"/>
            <a:r>
              <a:rPr lang="ru-RU" b="0" dirty="0"/>
              <a:t>Одна из приоритетных задач органов местного самоуправления района в области культуры – поддержка самодеятельного творчества уникального народного коллектива для его развития и повышения профессионального мастерства. Ансамблю бандуристок предоставляется возможность участвовать в престижных конкурсах и фестивалях самого высокого уровня.</a:t>
            </a:r>
          </a:p>
          <a:p>
            <a:endParaRPr lang="ru-RU" i="1" dirty="0"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23" name="object 23"/>
          <p:cNvSpPr txBox="1"/>
          <p:nvPr/>
        </p:nvSpPr>
        <p:spPr>
          <a:xfrm>
            <a:off x="8748464" y="4912668"/>
            <a:ext cx="285720" cy="230832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lang="ru-RU" sz="1500" b="1" spc="-5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24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pic>
        <p:nvPicPr>
          <p:cNvPr id="3074" name="Picture 2" descr="C:\Users\User\Desktop\РАБОТА\эконом\Презентация\фото инвестпрофил\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775"/>
            <a:ext cx="3357554" cy="200086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785800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Сельскохозяйственная направленность развития района отражена и на его гербе. Голова лошади символизирует, что жители района издавна связаны с разведением  лошадей. </a:t>
            </a:r>
          </a:p>
          <a:p>
            <a:pPr algn="just"/>
            <a:r>
              <a:rPr lang="ru-RU" sz="1200" i="1" dirty="0"/>
              <a:t>На территории Самойловского района расположен один из старейших конезаводов в России– </a:t>
            </a:r>
            <a:r>
              <a:rPr lang="ru-RU" sz="1200" b="1" i="1" dirty="0"/>
              <a:t>Еланский конный завод, </a:t>
            </a:r>
            <a:r>
              <a:rPr lang="ru-RU" sz="1200" dirty="0"/>
              <a:t>который   ведет свою историю с 1884 года. Именно тогда помещик В.М. Лежнев организовал небольшой конный завод. Его рысаки с момента основания завода и до революции 1917 года были одними из лучших в России. После революции имение Лежнева было национализировано, на его базе организовали Еланский конный завод.</a:t>
            </a:r>
          </a:p>
          <a:p>
            <a:endParaRPr lang="ru-RU" sz="1200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БОТА\эконом\Презентация\фото инвестпрофил\114117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7"/>
            <a:ext cx="9144000" cy="4855053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662" y="142858"/>
            <a:ext cx="7643866" cy="33083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Ведущие предприятия района</a:t>
            </a:r>
            <a:endParaRPr sz="2000"/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14</a:t>
            </a:fld>
            <a:endParaRPr spc="-25" dirty="0"/>
          </a:p>
        </p:txBody>
      </p:sp>
      <p:pic>
        <p:nvPicPr>
          <p:cNvPr id="73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6" y="571486"/>
          <a:ext cx="6786610" cy="3688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29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4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Рабочие</a:t>
                      </a:r>
                      <a:r>
                        <a:rPr lang="ru-RU" sz="1600" baseline="0" dirty="0"/>
                        <a:t> места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Заработная плата руб. </a:t>
                      </a:r>
                      <a:r>
                        <a:rPr lang="ru-RU" sz="1600" b="0" dirty="0"/>
                        <a:t>(средняя) </a:t>
                      </a:r>
                    </a:p>
                    <a:p>
                      <a:pPr algn="ctr"/>
                      <a:r>
                        <a:rPr lang="ru-RU" sz="1600" b="0" dirty="0"/>
                        <a:t>на 01.05.2024</a:t>
                      </a:r>
                      <a:r>
                        <a:rPr lang="ru-RU" sz="1600" b="0" baseline="0" dirty="0"/>
                        <a:t> г.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ООО «Еланский племенной конный завод»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59 238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ИП глава КФХ Семикин В.А.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ООО «</a:t>
                      </a:r>
                      <a:r>
                        <a:rPr lang="ru-RU" sz="1800" dirty="0" err="1"/>
                        <a:t>Агроэлита</a:t>
                      </a:r>
                      <a:r>
                        <a:rPr lang="ru-RU" sz="1800" dirty="0"/>
                        <a:t> семена»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ИП глава</a:t>
                      </a:r>
                      <a:r>
                        <a:rPr lang="ru-RU" baseline="0" dirty="0"/>
                        <a:t> КФХ </a:t>
                      </a:r>
                      <a:r>
                        <a:rPr lang="ru-RU" baseline="0" dirty="0" err="1"/>
                        <a:t>Ряснянский</a:t>
                      </a:r>
                      <a:r>
                        <a:rPr lang="ru-RU" baseline="0" dirty="0"/>
                        <a:t> Ю.А.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43 472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ИП глава КФХ </a:t>
                      </a:r>
                      <a:r>
                        <a:rPr lang="ru-RU" dirty="0" err="1"/>
                        <a:t>Вахненко</a:t>
                      </a:r>
                      <a:r>
                        <a:rPr lang="ru-RU" dirty="0"/>
                        <a:t> Н.А.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ООО «Преображенский»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40 518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Агронива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object 3"/>
          <p:cNvSpPr txBox="1">
            <a:spLocks/>
          </p:cNvSpPr>
          <p:nvPr/>
        </p:nvSpPr>
        <p:spPr>
          <a:xfrm>
            <a:off x="0" y="4286262"/>
            <a:ext cx="9144000" cy="32124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Средняя </a:t>
            </a:r>
            <a:r>
              <a:rPr lang="ru-RU" sz="2000" b="1" dirty="0" err="1">
                <a:solidFill>
                  <a:srgbClr val="333E50"/>
                </a:solidFill>
                <a:latin typeface="Arial"/>
                <a:ea typeface="+mj-ea"/>
                <a:cs typeface="Arial"/>
              </a:rPr>
              <a:t>з</a:t>
            </a:r>
            <a:r>
              <a:rPr lang="ru-RU" sz="2000" b="1" dirty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/</a:t>
            </a:r>
            <a:r>
              <a:rPr lang="ru-RU" sz="2000" b="1" dirty="0" err="1">
                <a:solidFill>
                  <a:srgbClr val="333E50"/>
                </a:solidFill>
                <a:latin typeface="Arial"/>
                <a:ea typeface="+mj-ea"/>
                <a:cs typeface="Arial"/>
              </a:rPr>
              <a:t>п</a:t>
            </a:r>
            <a:r>
              <a:rPr lang="ru-RU" sz="2000" b="1" dirty="0">
                <a:solidFill>
                  <a:srgbClr val="333E50"/>
                </a:solidFill>
                <a:latin typeface="Arial"/>
                <a:ea typeface="+mj-ea"/>
                <a:cs typeface="Arial"/>
              </a:rPr>
              <a:t> по району в сельском хозяйстве на 01.01.24 г. – 40 662 руб.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эконом\Презентация\фото инвестпрофил\2023-11-29-17-17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6192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2976" y="142858"/>
            <a:ext cx="6784975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>
                <a:solidFill>
                  <a:srgbClr val="333E50"/>
                </a:solidFill>
              </a:rPr>
              <a:t>Специализация</a:t>
            </a:r>
            <a:r>
              <a:rPr sz="2000" spc="-105">
                <a:solidFill>
                  <a:srgbClr val="333E50"/>
                </a:solidFill>
              </a:rPr>
              <a:t> </a:t>
            </a:r>
            <a:r>
              <a:rPr lang="ru-RU" sz="2000" spc="-10" dirty="0">
                <a:solidFill>
                  <a:srgbClr val="333E50"/>
                </a:solidFill>
              </a:rPr>
              <a:t>Самойловского</a:t>
            </a:r>
            <a:r>
              <a:rPr sz="2000" spc="-80">
                <a:solidFill>
                  <a:srgbClr val="333E50"/>
                </a:solidFill>
              </a:rPr>
              <a:t> </a:t>
            </a:r>
            <a:r>
              <a:rPr sz="2000">
                <a:solidFill>
                  <a:srgbClr val="333E50"/>
                </a:solidFill>
              </a:rPr>
              <a:t>района</a:t>
            </a:r>
            <a:endParaRPr sz="2000"/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/>
              <a:t> </a:t>
            </a:r>
            <a:r>
              <a:rPr lang="ru-RU" spc="-3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60"/>
              </a:lnSpc>
            </a:pPr>
            <a:fld id="{81D60167-4931-47E6-BA6A-407CBD079E47}" type="slidenum">
              <a:rPr spc="-25" dirty="0"/>
              <a:pPr marL="38100">
                <a:lnSpc>
                  <a:spcPts val="1760"/>
                </a:lnSpc>
              </a:pPr>
              <a:t>15</a:t>
            </a:fld>
            <a:endParaRPr spc="-25" dirty="0"/>
          </a:p>
        </p:txBody>
      </p:sp>
      <p:sp>
        <p:nvSpPr>
          <p:cNvPr id="7" name="object 7"/>
          <p:cNvSpPr/>
          <p:nvPr/>
        </p:nvSpPr>
        <p:spPr>
          <a:xfrm>
            <a:off x="4032250" y="1863724"/>
            <a:ext cx="2825766" cy="1341755"/>
          </a:xfrm>
          <a:custGeom>
            <a:avLst/>
            <a:gdLst/>
            <a:ahLst/>
            <a:cxnLst/>
            <a:rect l="l" t="t" r="r" b="b"/>
            <a:pathLst>
              <a:path w="4761230" h="1341755">
                <a:moveTo>
                  <a:pt x="2855912" y="1006538"/>
                </a:moveTo>
                <a:lnTo>
                  <a:pt x="1905000" y="1006538"/>
                </a:lnTo>
                <a:lnTo>
                  <a:pt x="952500" y="1006538"/>
                </a:lnTo>
                <a:lnTo>
                  <a:pt x="0" y="1006538"/>
                </a:lnTo>
                <a:lnTo>
                  <a:pt x="0" y="1341501"/>
                </a:lnTo>
                <a:lnTo>
                  <a:pt x="952500" y="1341501"/>
                </a:lnTo>
                <a:lnTo>
                  <a:pt x="1905000" y="1341501"/>
                </a:lnTo>
                <a:lnTo>
                  <a:pt x="2855912" y="1341501"/>
                </a:lnTo>
                <a:lnTo>
                  <a:pt x="2855912" y="1006538"/>
                </a:lnTo>
                <a:close/>
              </a:path>
              <a:path w="4761230" h="1341755">
                <a:moveTo>
                  <a:pt x="2855912" y="336613"/>
                </a:moveTo>
                <a:lnTo>
                  <a:pt x="1905000" y="336613"/>
                </a:lnTo>
                <a:lnTo>
                  <a:pt x="952500" y="336613"/>
                </a:lnTo>
                <a:lnTo>
                  <a:pt x="0" y="336613"/>
                </a:lnTo>
                <a:lnTo>
                  <a:pt x="0" y="671512"/>
                </a:lnTo>
                <a:lnTo>
                  <a:pt x="0" y="1006475"/>
                </a:lnTo>
                <a:lnTo>
                  <a:pt x="952500" y="1006475"/>
                </a:lnTo>
                <a:lnTo>
                  <a:pt x="1905000" y="1006475"/>
                </a:lnTo>
                <a:lnTo>
                  <a:pt x="2855912" y="1006475"/>
                </a:lnTo>
                <a:lnTo>
                  <a:pt x="2855912" y="671576"/>
                </a:lnTo>
                <a:lnTo>
                  <a:pt x="2855912" y="336613"/>
                </a:lnTo>
                <a:close/>
              </a:path>
              <a:path w="4761230" h="1341755">
                <a:moveTo>
                  <a:pt x="2855912" y="0"/>
                </a:moveTo>
                <a:lnTo>
                  <a:pt x="1905000" y="0"/>
                </a:lnTo>
                <a:lnTo>
                  <a:pt x="952500" y="0"/>
                </a:lnTo>
                <a:lnTo>
                  <a:pt x="0" y="0"/>
                </a:lnTo>
                <a:lnTo>
                  <a:pt x="0" y="336550"/>
                </a:lnTo>
                <a:lnTo>
                  <a:pt x="952500" y="336550"/>
                </a:lnTo>
                <a:lnTo>
                  <a:pt x="1905000" y="336550"/>
                </a:lnTo>
                <a:lnTo>
                  <a:pt x="2855912" y="336550"/>
                </a:lnTo>
                <a:lnTo>
                  <a:pt x="2855912" y="0"/>
                </a:lnTo>
                <a:close/>
              </a:path>
              <a:path w="4761230" h="1341755">
                <a:moveTo>
                  <a:pt x="4760976" y="1006538"/>
                </a:moveTo>
                <a:lnTo>
                  <a:pt x="3808476" y="1006538"/>
                </a:lnTo>
                <a:lnTo>
                  <a:pt x="2855976" y="1006538"/>
                </a:lnTo>
                <a:lnTo>
                  <a:pt x="2855976" y="1341501"/>
                </a:lnTo>
                <a:lnTo>
                  <a:pt x="3808476" y="1341501"/>
                </a:lnTo>
                <a:lnTo>
                  <a:pt x="4760976" y="1341501"/>
                </a:lnTo>
                <a:lnTo>
                  <a:pt x="4760976" y="1006538"/>
                </a:lnTo>
                <a:close/>
              </a:path>
              <a:path w="4761230" h="1341755">
                <a:moveTo>
                  <a:pt x="4760976" y="336613"/>
                </a:moveTo>
                <a:lnTo>
                  <a:pt x="3808476" y="336613"/>
                </a:lnTo>
                <a:lnTo>
                  <a:pt x="2855976" y="336613"/>
                </a:lnTo>
                <a:lnTo>
                  <a:pt x="2855976" y="671512"/>
                </a:lnTo>
                <a:lnTo>
                  <a:pt x="2855976" y="1006475"/>
                </a:lnTo>
                <a:lnTo>
                  <a:pt x="3808476" y="1006475"/>
                </a:lnTo>
                <a:lnTo>
                  <a:pt x="4760976" y="1006475"/>
                </a:lnTo>
                <a:lnTo>
                  <a:pt x="4760976" y="671576"/>
                </a:lnTo>
                <a:lnTo>
                  <a:pt x="4760976" y="336613"/>
                </a:lnTo>
                <a:close/>
              </a:path>
              <a:path w="4761230" h="1341755">
                <a:moveTo>
                  <a:pt x="4760976" y="0"/>
                </a:moveTo>
                <a:lnTo>
                  <a:pt x="3808476" y="0"/>
                </a:lnTo>
                <a:lnTo>
                  <a:pt x="2855976" y="0"/>
                </a:lnTo>
                <a:lnTo>
                  <a:pt x="2855976" y="336550"/>
                </a:lnTo>
                <a:lnTo>
                  <a:pt x="3808476" y="336550"/>
                </a:lnTo>
                <a:lnTo>
                  <a:pt x="4760976" y="336550"/>
                </a:lnTo>
                <a:lnTo>
                  <a:pt x="4760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808220"/>
            <a:ext cx="9144000" cy="335280"/>
          </a:xfrm>
          <a:custGeom>
            <a:avLst/>
            <a:gdLst/>
            <a:ahLst/>
            <a:cxnLst/>
            <a:rect l="l" t="t" r="r" b="b"/>
            <a:pathLst>
              <a:path w="4761230" h="335279">
                <a:moveTo>
                  <a:pt x="2855912" y="0"/>
                </a:moveTo>
                <a:lnTo>
                  <a:pt x="1905000" y="0"/>
                </a:lnTo>
                <a:lnTo>
                  <a:pt x="952500" y="0"/>
                </a:lnTo>
                <a:lnTo>
                  <a:pt x="0" y="0"/>
                </a:lnTo>
                <a:lnTo>
                  <a:pt x="0" y="334962"/>
                </a:lnTo>
                <a:lnTo>
                  <a:pt x="952500" y="334962"/>
                </a:lnTo>
                <a:lnTo>
                  <a:pt x="1905000" y="334962"/>
                </a:lnTo>
                <a:lnTo>
                  <a:pt x="2855912" y="334962"/>
                </a:lnTo>
                <a:lnTo>
                  <a:pt x="2855912" y="0"/>
                </a:lnTo>
                <a:close/>
              </a:path>
              <a:path w="4761230" h="335279">
                <a:moveTo>
                  <a:pt x="4760976" y="0"/>
                </a:moveTo>
                <a:lnTo>
                  <a:pt x="3808476" y="0"/>
                </a:lnTo>
                <a:lnTo>
                  <a:pt x="2855976" y="0"/>
                </a:lnTo>
                <a:lnTo>
                  <a:pt x="2855976" y="334962"/>
                </a:lnTo>
                <a:lnTo>
                  <a:pt x="3808476" y="334962"/>
                </a:lnTo>
                <a:lnTo>
                  <a:pt x="4760976" y="334962"/>
                </a:lnTo>
                <a:lnTo>
                  <a:pt x="4760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285820" y="785800"/>
            <a:ext cx="7858180" cy="669925"/>
            <a:chOff x="230068" y="523875"/>
            <a:chExt cx="8563158" cy="669925"/>
          </a:xfrm>
        </p:grpSpPr>
        <p:sp>
          <p:nvSpPr>
            <p:cNvPr id="10" name="object 10"/>
            <p:cNvSpPr/>
            <p:nvPr/>
          </p:nvSpPr>
          <p:spPr>
            <a:xfrm>
              <a:off x="230068" y="523875"/>
              <a:ext cx="3735822" cy="669925"/>
            </a:xfrm>
            <a:custGeom>
              <a:avLst/>
              <a:gdLst/>
              <a:ahLst/>
              <a:cxnLst/>
              <a:rect l="l" t="t" r="r" b="b"/>
              <a:pathLst>
                <a:path w="3580129" h="669925">
                  <a:moveTo>
                    <a:pt x="3579812" y="0"/>
                  </a:moveTo>
                  <a:lnTo>
                    <a:pt x="0" y="0"/>
                  </a:lnTo>
                  <a:lnTo>
                    <a:pt x="0" y="535939"/>
                  </a:lnTo>
                  <a:lnTo>
                    <a:pt x="1789874" y="669925"/>
                  </a:lnTo>
                  <a:lnTo>
                    <a:pt x="3579812" y="535939"/>
                  </a:lnTo>
                  <a:lnTo>
                    <a:pt x="3579812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762" y="523875"/>
              <a:ext cx="3580129" cy="669925"/>
            </a:xfrm>
            <a:custGeom>
              <a:avLst/>
              <a:gdLst/>
              <a:ahLst/>
              <a:cxnLst/>
              <a:rect l="l" t="t" r="r" b="b"/>
              <a:pathLst>
                <a:path w="3580129" h="669925">
                  <a:moveTo>
                    <a:pt x="0" y="0"/>
                  </a:moveTo>
                  <a:lnTo>
                    <a:pt x="3579812" y="0"/>
                  </a:lnTo>
                  <a:lnTo>
                    <a:pt x="3579812" y="535939"/>
                  </a:lnTo>
                  <a:lnTo>
                    <a:pt x="1789874" y="669925"/>
                  </a:lnTo>
                  <a:lnTo>
                    <a:pt x="0" y="53593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9075" y="523875"/>
              <a:ext cx="1105347" cy="669925"/>
            </a:xfrm>
            <a:custGeom>
              <a:avLst/>
              <a:gdLst/>
              <a:ahLst/>
              <a:cxnLst/>
              <a:rect l="l" t="t" r="r" b="b"/>
              <a:pathLst>
                <a:path w="955675" h="669925">
                  <a:moveTo>
                    <a:pt x="955675" y="0"/>
                  </a:moveTo>
                  <a:lnTo>
                    <a:pt x="0" y="0"/>
                  </a:lnTo>
                  <a:lnTo>
                    <a:pt x="0" y="535939"/>
                  </a:lnTo>
                  <a:lnTo>
                    <a:pt x="477774" y="669925"/>
                  </a:lnTo>
                  <a:lnTo>
                    <a:pt x="955675" y="535939"/>
                  </a:lnTo>
                  <a:lnTo>
                    <a:pt x="955675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29075" y="523875"/>
              <a:ext cx="955675" cy="669925"/>
            </a:xfrm>
            <a:custGeom>
              <a:avLst/>
              <a:gdLst/>
              <a:ahLst/>
              <a:cxnLst/>
              <a:rect l="l" t="t" r="r" b="b"/>
              <a:pathLst>
                <a:path w="955675" h="669925">
                  <a:moveTo>
                    <a:pt x="0" y="0"/>
                  </a:moveTo>
                  <a:lnTo>
                    <a:pt x="955675" y="0"/>
                  </a:lnTo>
                  <a:lnTo>
                    <a:pt x="955675" y="535939"/>
                  </a:lnTo>
                  <a:lnTo>
                    <a:pt x="477774" y="669925"/>
                  </a:lnTo>
                  <a:lnTo>
                    <a:pt x="0" y="53593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4750" y="523875"/>
              <a:ext cx="1083835" cy="669925"/>
            </a:xfrm>
            <a:custGeom>
              <a:avLst/>
              <a:gdLst/>
              <a:ahLst/>
              <a:cxnLst/>
              <a:rect l="l" t="t" r="r" b="b"/>
              <a:pathLst>
                <a:path w="955675" h="669925">
                  <a:moveTo>
                    <a:pt x="955675" y="0"/>
                  </a:moveTo>
                  <a:lnTo>
                    <a:pt x="0" y="0"/>
                  </a:lnTo>
                  <a:lnTo>
                    <a:pt x="0" y="535939"/>
                  </a:lnTo>
                  <a:lnTo>
                    <a:pt x="477774" y="669925"/>
                  </a:lnTo>
                  <a:lnTo>
                    <a:pt x="955675" y="535939"/>
                  </a:lnTo>
                  <a:lnTo>
                    <a:pt x="955675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4750" y="523875"/>
              <a:ext cx="955675" cy="669925"/>
            </a:xfrm>
            <a:custGeom>
              <a:avLst/>
              <a:gdLst/>
              <a:ahLst/>
              <a:cxnLst/>
              <a:rect l="l" t="t" r="r" b="b"/>
              <a:pathLst>
                <a:path w="955675" h="669925">
                  <a:moveTo>
                    <a:pt x="0" y="0"/>
                  </a:moveTo>
                  <a:lnTo>
                    <a:pt x="955675" y="0"/>
                  </a:lnTo>
                  <a:lnTo>
                    <a:pt x="955675" y="535939"/>
                  </a:lnTo>
                  <a:lnTo>
                    <a:pt x="477774" y="669925"/>
                  </a:lnTo>
                  <a:lnTo>
                    <a:pt x="0" y="53593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37249" y="523875"/>
              <a:ext cx="987652" cy="669925"/>
            </a:xfrm>
            <a:custGeom>
              <a:avLst/>
              <a:gdLst/>
              <a:ahLst/>
              <a:cxnLst/>
              <a:rect l="l" t="t" r="r" b="b"/>
              <a:pathLst>
                <a:path w="954404" h="669925">
                  <a:moveTo>
                    <a:pt x="954151" y="0"/>
                  </a:moveTo>
                  <a:lnTo>
                    <a:pt x="0" y="0"/>
                  </a:lnTo>
                  <a:lnTo>
                    <a:pt x="0" y="535939"/>
                  </a:lnTo>
                  <a:lnTo>
                    <a:pt x="477012" y="669925"/>
                  </a:lnTo>
                  <a:lnTo>
                    <a:pt x="954151" y="535939"/>
                  </a:lnTo>
                  <a:lnTo>
                    <a:pt x="954151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37250" y="523875"/>
              <a:ext cx="954405" cy="669925"/>
            </a:xfrm>
            <a:custGeom>
              <a:avLst/>
              <a:gdLst/>
              <a:ahLst/>
              <a:cxnLst/>
              <a:rect l="l" t="t" r="r" b="b"/>
              <a:pathLst>
                <a:path w="954404" h="669925">
                  <a:moveTo>
                    <a:pt x="0" y="0"/>
                  </a:moveTo>
                  <a:lnTo>
                    <a:pt x="954151" y="0"/>
                  </a:lnTo>
                  <a:lnTo>
                    <a:pt x="954151" y="535939"/>
                  </a:lnTo>
                  <a:lnTo>
                    <a:pt x="477012" y="669925"/>
                  </a:lnTo>
                  <a:lnTo>
                    <a:pt x="0" y="53593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86575" y="523875"/>
              <a:ext cx="955675" cy="669925"/>
            </a:xfrm>
            <a:custGeom>
              <a:avLst/>
              <a:gdLst/>
              <a:ahLst/>
              <a:cxnLst/>
              <a:rect l="l" t="t" r="r" b="b"/>
              <a:pathLst>
                <a:path w="955675" h="669925">
                  <a:moveTo>
                    <a:pt x="0" y="0"/>
                  </a:moveTo>
                  <a:lnTo>
                    <a:pt x="955675" y="0"/>
                  </a:lnTo>
                  <a:lnTo>
                    <a:pt x="955675" y="535939"/>
                  </a:lnTo>
                  <a:lnTo>
                    <a:pt x="477774" y="669925"/>
                  </a:lnTo>
                  <a:lnTo>
                    <a:pt x="0" y="53593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40726" y="523875"/>
              <a:ext cx="952500" cy="669925"/>
            </a:xfrm>
            <a:custGeom>
              <a:avLst/>
              <a:gdLst/>
              <a:ahLst/>
              <a:cxnLst/>
              <a:rect l="l" t="t" r="r" b="b"/>
              <a:pathLst>
                <a:path w="952500" h="669925">
                  <a:moveTo>
                    <a:pt x="0" y="0"/>
                  </a:moveTo>
                  <a:lnTo>
                    <a:pt x="952500" y="0"/>
                  </a:lnTo>
                  <a:lnTo>
                    <a:pt x="952500" y="535939"/>
                  </a:lnTo>
                  <a:lnTo>
                    <a:pt x="476250" y="669925"/>
                  </a:lnTo>
                  <a:lnTo>
                    <a:pt x="0" y="53593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357422" y="928676"/>
            <a:ext cx="150019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3863"/>
                </a:solidFill>
                <a:latin typeface="Arial"/>
                <a:cs typeface="Arial"/>
              </a:rPr>
              <a:t>Основной</a:t>
            </a:r>
            <a:r>
              <a:rPr sz="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1F3863"/>
                </a:solidFill>
                <a:latin typeface="Arial"/>
                <a:cs typeface="Arial"/>
              </a:rPr>
              <a:t>вид</a:t>
            </a:r>
            <a:r>
              <a:rPr sz="800" b="1" spc="-10" dirty="0">
                <a:solidFill>
                  <a:srgbClr val="1F3863"/>
                </a:solidFill>
                <a:latin typeface="Arial"/>
                <a:cs typeface="Arial"/>
              </a:rPr>
              <a:t> деятельности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29190" y="928676"/>
            <a:ext cx="3975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1F3863"/>
                </a:solidFill>
                <a:latin typeface="Arial"/>
                <a:cs typeface="Arial"/>
              </a:rPr>
              <a:t>Рабочие</a:t>
            </a:r>
            <a:r>
              <a:rPr sz="700" b="1" spc="5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1F3863"/>
                </a:solidFill>
                <a:latin typeface="Arial"/>
                <a:cs typeface="Arial"/>
              </a:rPr>
              <a:t>места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15008" y="928676"/>
            <a:ext cx="5410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1F3863"/>
                </a:solidFill>
                <a:latin typeface="Arial"/>
                <a:cs typeface="Arial"/>
              </a:rPr>
              <a:t>Количество</a:t>
            </a:r>
            <a:r>
              <a:rPr sz="700" b="1" spc="5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1F3863"/>
                </a:solidFill>
                <a:latin typeface="Arial"/>
                <a:cs typeface="Arial"/>
              </a:rPr>
              <a:t>компаний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72264" y="928676"/>
            <a:ext cx="55816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30480" indent="-27940">
              <a:lnSpc>
                <a:spcPct val="100000"/>
              </a:lnSpc>
              <a:spcBef>
                <a:spcPts val="95"/>
              </a:spcBef>
            </a:pPr>
            <a:r>
              <a:rPr sz="700" b="1" spc="-10">
                <a:solidFill>
                  <a:srgbClr val="1F3863"/>
                </a:solidFill>
                <a:latin typeface="Arial"/>
                <a:cs typeface="Arial"/>
              </a:rPr>
              <a:t>Изменение</a:t>
            </a:r>
            <a:r>
              <a:rPr sz="700" b="1" spc="50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700" b="1" spc="-10">
                <a:solidFill>
                  <a:srgbClr val="1F3863"/>
                </a:solidFill>
                <a:latin typeface="Arial"/>
                <a:cs typeface="Arial"/>
              </a:rPr>
              <a:t>объемов</a:t>
            </a:r>
            <a:endParaRPr sz="675" baseline="24691">
              <a:latin typeface="Arial"/>
              <a:cs typeface="Arial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071538" y="1500180"/>
          <a:ext cx="6503033" cy="2028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2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Животноводство</a:t>
                      </a:r>
                      <a:r>
                        <a:rPr sz="800" b="1" spc="5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(молочный</a:t>
                      </a:r>
                      <a:r>
                        <a:rPr sz="800" b="1" spc="-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КРС)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lang="ru-RU" sz="800" b="1" dirty="0">
                        <a:latin typeface="Microsoft Sans Serif"/>
                        <a:cs typeface="Microsoft Sans Serif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lang="ru-RU" sz="800" b="1" dirty="0">
                        <a:latin typeface="Microsoft Sans Serif"/>
                        <a:cs typeface="Microsoft Sans Serif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lang="ru-RU" sz="800" b="1" dirty="0">
                        <a:latin typeface="Microsoft Sans Serif"/>
                        <a:cs typeface="Microsoft Sans Serif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lang="ru-RU" sz="800" b="1" dirty="0">
                        <a:latin typeface="Microsoft Sans Serif"/>
                        <a:cs typeface="Microsoft Sans Serif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1125</a:t>
                      </a:r>
                      <a:endParaRPr sz="8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23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8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23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lang="ru-RU" sz="800" b="1" baseline="0" dirty="0">
                          <a:latin typeface="Microsoft Sans Serif"/>
                          <a:cs typeface="Microsoft Sans Serif"/>
                        </a:rPr>
                        <a:t> изменений</a:t>
                      </a:r>
                      <a:endParaRPr sz="8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23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800" dirty="0">
                          <a:latin typeface="Arial"/>
                          <a:cs typeface="Arial"/>
                        </a:rPr>
                        <a:t>Животноводство (мясной КРС)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8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lang="ru-RU" sz="800" b="1" spc="-10" baseline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изменений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15621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Выращивание</a:t>
                      </a:r>
                      <a:r>
                        <a:rPr lang="ru-RU" sz="800" b="1" spc="-3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зерновых</a:t>
                      </a:r>
                      <a:r>
                        <a:rPr lang="ru-RU" sz="800" b="1" spc="-3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8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культур</a:t>
                      </a:r>
                      <a:endParaRPr lang="ru-RU" sz="800" dirty="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350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169</a:t>
                      </a:r>
                      <a:endParaRPr sz="8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350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умеренный рост</a:t>
                      </a:r>
                    </a:p>
                  </a:txBody>
                  <a:tcPr marL="0" marR="0" marT="10350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3810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159385" marR="2152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Торговля розничная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преимущественно</a:t>
                      </a:r>
                      <a:r>
                        <a:rPr sz="700" b="1" spc="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пищевыми</a:t>
                      </a:r>
                      <a:r>
                        <a:rPr sz="700" b="1" spc="-2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продуктами,</a:t>
                      </a:r>
                      <a:r>
                        <a:rPr sz="700" b="1" spc="3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включая</a:t>
                      </a:r>
                      <a:r>
                        <a:rPr sz="700" b="1" spc="50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напитки,</a:t>
                      </a:r>
                      <a:r>
                        <a:rPr sz="700" b="1" spc="2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700" b="1" spc="-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табачными</a:t>
                      </a:r>
                      <a:r>
                        <a:rPr sz="700" b="1" spc="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изделиями</a:t>
                      </a:r>
                      <a:r>
                        <a:rPr sz="7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700" b="1" spc="-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неспециализированных</a:t>
                      </a:r>
                      <a:r>
                        <a:rPr sz="700" b="1" spc="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магазинах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149</a:t>
                      </a:r>
                      <a:endParaRPr sz="8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умеренный рост</a:t>
                      </a:r>
                    </a:p>
                  </a:txBody>
                  <a:tcPr marL="0" marR="0" marT="102870" marB="0">
                    <a:lnL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175260" marR="650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Производство</a:t>
                      </a:r>
                      <a:r>
                        <a:rPr sz="800" b="1" spc="-4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хлеба</a:t>
                      </a:r>
                      <a:r>
                        <a:rPr sz="800" b="1" spc="-3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spc="-3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мучных</a:t>
                      </a:r>
                      <a:r>
                        <a:rPr sz="8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кондитерских</a:t>
                      </a:r>
                      <a:r>
                        <a:rPr sz="800" b="1" spc="-3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изделий,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тортов</a:t>
                      </a:r>
                      <a:r>
                        <a:rPr sz="800" b="1" spc="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spc="-1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пирожных </a:t>
                      </a:r>
                      <a:r>
                        <a:rPr sz="8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недлительного</a:t>
                      </a:r>
                      <a:r>
                        <a:rPr sz="800" b="1" spc="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хранения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rgbClr val="F1F1F1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8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lang="ru-RU" sz="800" b="1" spc="-10" baseline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изменений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Торговля</a:t>
                      </a:r>
                      <a:r>
                        <a:rPr sz="800" b="1" spc="-4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розничная</a:t>
                      </a:r>
                      <a:r>
                        <a:rPr sz="800" b="1" spc="-2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лекарственными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средствами в</a:t>
                      </a:r>
                      <a:r>
                        <a:rPr sz="800" b="1" spc="-2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специализированных</a:t>
                      </a:r>
                      <a:r>
                        <a:rPr sz="800" b="1" spc="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магазинах</a:t>
                      </a:r>
                      <a:r>
                        <a:rPr sz="80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(аптеках)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5715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22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5715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8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22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5715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Microsoft Sans Serif"/>
                          <a:cs typeface="Microsoft Sans Serif"/>
                        </a:rPr>
                        <a:t>без изменений</a:t>
                      </a:r>
                    </a:p>
                  </a:txBody>
                  <a:tcPr marL="0" marR="0" marT="109220" marB="0">
                    <a:lnL w="38100">
                      <a:solidFill>
                        <a:srgbClr val="F1F1F1"/>
                      </a:solidFill>
                      <a:prstDash val="solid"/>
                    </a:lnL>
                    <a:lnR w="38100">
                      <a:solidFill>
                        <a:srgbClr val="F1F1F1"/>
                      </a:solidFill>
                      <a:prstDash val="solid"/>
                    </a:lnR>
                    <a:lnT w="57150">
                      <a:solidFill>
                        <a:srgbClr val="F1F1F1"/>
                      </a:solidFill>
                      <a:prstDash val="solid"/>
                    </a:lnT>
                    <a:lnB w="381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7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ьная выноска 16"/>
          <p:cNvSpPr/>
          <p:nvPr/>
        </p:nvSpPr>
        <p:spPr>
          <a:xfrm>
            <a:off x="3571868" y="642924"/>
            <a:ext cx="2428892" cy="12144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728" y="142858"/>
            <a:ext cx="7500990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10" dirty="0">
                <a:solidFill>
                  <a:srgbClr val="333E50"/>
                </a:solidFill>
              </a:rPr>
              <a:t>Позиция жителей</a:t>
            </a:r>
            <a:endParaRPr sz="200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</a:t>
            </a:r>
            <a:r>
              <a:rPr lang="ru-RU" dirty="0" err="1"/>
              <a:t>ь</a:t>
            </a:r>
            <a:endParaRPr spc="-20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16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357554" y="928676"/>
            <a:ext cx="2857488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212A35"/>
                </a:solidFill>
                <a:latin typeface="Arial"/>
                <a:cs typeface="Arial"/>
              </a:rPr>
              <a:t>По мнению жителей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212A35"/>
                </a:solidFill>
                <a:latin typeface="Arial"/>
                <a:cs typeface="Arial"/>
              </a:rPr>
              <a:t>проблемой является дефицит квалифицированных кадров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100" y="1857370"/>
            <a:ext cx="128588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212A35"/>
                </a:solidFill>
                <a:latin typeface="Arial"/>
                <a:cs typeface="Arial"/>
              </a:rPr>
              <a:t>Основной ресурс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7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graphicFrame>
        <p:nvGraphicFramePr>
          <p:cNvPr id="36" name="Схема 35"/>
          <p:cNvGraphicFramePr/>
          <p:nvPr/>
        </p:nvGraphicFramePr>
        <p:xfrm>
          <a:off x="5500662" y="1071552"/>
          <a:ext cx="378624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Прямоугольная выноска 37"/>
          <p:cNvSpPr/>
          <p:nvPr/>
        </p:nvSpPr>
        <p:spPr>
          <a:xfrm>
            <a:off x="642910" y="785800"/>
            <a:ext cx="2214578" cy="7143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10" dirty="0">
                <a:solidFill>
                  <a:srgbClr val="212A35"/>
                </a:solidFill>
                <a:latin typeface="Arial"/>
                <a:cs typeface="Arial"/>
              </a:rPr>
              <a:t>Муниципальный район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10" dirty="0">
                <a:solidFill>
                  <a:srgbClr val="212A35"/>
                </a:solidFill>
                <a:latin typeface="Arial"/>
                <a:cs typeface="Arial"/>
              </a:rPr>
              <a:t> в целом имеет положительную динамику </a:t>
            </a:r>
            <a:endParaRPr lang="ru-RU" sz="1200" dirty="0">
              <a:latin typeface="Arial"/>
              <a:cs typeface="Arial"/>
            </a:endParaRPr>
          </a:p>
        </p:txBody>
      </p:sp>
      <p:graphicFrame>
        <p:nvGraphicFramePr>
          <p:cNvPr id="39" name="Схема 38"/>
          <p:cNvGraphicFramePr/>
          <p:nvPr/>
        </p:nvGraphicFramePr>
        <p:xfrm>
          <a:off x="0" y="1857370"/>
          <a:ext cx="3405190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Блок-схема: несколько документов 17"/>
          <p:cNvSpPr/>
          <p:nvPr/>
        </p:nvSpPr>
        <p:spPr>
          <a:xfrm>
            <a:off x="3214678" y="2500312"/>
            <a:ext cx="2143140" cy="15716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Жители района видят в дальнейшем производство по переработке сельскохозяйственной продукции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728" y="142858"/>
            <a:ext cx="7500990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10" dirty="0">
                <a:solidFill>
                  <a:srgbClr val="333E50"/>
                </a:solidFill>
              </a:rPr>
              <a:t>Позиция предпринимателей</a:t>
            </a:r>
            <a:endParaRPr sz="200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</a:t>
            </a:r>
            <a:r>
              <a:rPr lang="ru-RU" dirty="0" err="1"/>
              <a:t>ь</a:t>
            </a:r>
            <a:endParaRPr spc="-20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17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285852" y="571486"/>
            <a:ext cx="700092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212A35"/>
                </a:solidFill>
                <a:latin typeface="Arial"/>
                <a:cs typeface="Arial"/>
              </a:rPr>
              <a:t>Отрицательно влияющий фактор на инвестиционную деятельность– высокий процент кредитов </a:t>
            </a:r>
          </a:p>
        </p:txBody>
      </p:sp>
      <p:pic>
        <p:nvPicPr>
          <p:cNvPr id="27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sp>
        <p:nvSpPr>
          <p:cNvPr id="8" name="object 13"/>
          <p:cNvSpPr txBox="1"/>
          <p:nvPr/>
        </p:nvSpPr>
        <p:spPr>
          <a:xfrm>
            <a:off x="0" y="4214824"/>
            <a:ext cx="9001156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212A35"/>
                </a:solidFill>
                <a:latin typeface="Arial"/>
                <a:cs typeface="Arial"/>
              </a:rPr>
              <a:t>Опрос проводился среди малых предприятий района, с численностью от 16 до 100 чел., осуществляющие инвестиции в основной капитал за последние 3 года от 1 до 5 и от 5 до 10 млн. руб., отрасль – производство сельхоз. продукции (выращивание зерновых культур)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500098" y="1142990"/>
          <a:ext cx="385762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2857488" y="928676"/>
          <a:ext cx="607219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object 13"/>
          <p:cNvSpPr txBox="1"/>
          <p:nvPr/>
        </p:nvSpPr>
        <p:spPr>
          <a:xfrm>
            <a:off x="7429520" y="4000510"/>
            <a:ext cx="128588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212A35"/>
                </a:solidFill>
                <a:latin typeface="Arial"/>
                <a:cs typeface="Arial"/>
              </a:rPr>
              <a:t>* от опрошенных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эконом\Презентация\фото инвестпрофил\an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74947"/>
          </a:xfrm>
          <a:prstGeom prst="rect">
            <a:avLst/>
          </a:prstGeom>
          <a:noFill/>
        </p:spPr>
      </p:pic>
      <p:grpSp>
        <p:nvGrpSpPr>
          <p:cNvPr id="3" name="object 3"/>
          <p:cNvGrpSpPr/>
          <p:nvPr/>
        </p:nvGrpSpPr>
        <p:grpSpPr>
          <a:xfrm>
            <a:off x="0" y="4775200"/>
            <a:ext cx="9144000" cy="368300"/>
            <a:chOff x="0" y="4775200"/>
            <a:chExt cx="9144000" cy="368300"/>
          </a:xfrm>
        </p:grpSpPr>
        <p:sp>
          <p:nvSpPr>
            <p:cNvPr id="4" name="object 4"/>
            <p:cNvSpPr/>
            <p:nvPr/>
          </p:nvSpPr>
          <p:spPr>
            <a:xfrm>
              <a:off x="0" y="4776787"/>
              <a:ext cx="9144000" cy="367030"/>
            </a:xfrm>
            <a:custGeom>
              <a:avLst/>
              <a:gdLst/>
              <a:ahLst/>
              <a:cxnLst/>
              <a:rect l="l" t="t" r="r" b="b"/>
              <a:pathLst>
                <a:path w="9144000" h="367029">
                  <a:moveTo>
                    <a:pt x="9144000" y="36671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66710"/>
                  </a:lnTo>
                  <a:lnTo>
                    <a:pt x="9144000" y="36671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75199"/>
              <a:ext cx="6562725" cy="368300"/>
            </a:xfrm>
            <a:custGeom>
              <a:avLst/>
              <a:gdLst/>
              <a:ahLst/>
              <a:cxnLst/>
              <a:rect l="l" t="t" r="r" b="b"/>
              <a:pathLst>
                <a:path w="6562725" h="368300">
                  <a:moveTo>
                    <a:pt x="6396101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6357137" y="368300"/>
                  </a:lnTo>
                  <a:lnTo>
                    <a:pt x="6396101" y="0"/>
                  </a:lnTo>
                  <a:close/>
                </a:path>
                <a:path w="6562725" h="368300">
                  <a:moveTo>
                    <a:pt x="6562725" y="0"/>
                  </a:moveTo>
                  <a:lnTo>
                    <a:pt x="6481699" y="0"/>
                  </a:lnTo>
                  <a:lnTo>
                    <a:pt x="6441237" y="368300"/>
                  </a:lnTo>
                  <a:lnTo>
                    <a:pt x="6522148" y="368300"/>
                  </a:lnTo>
                  <a:lnTo>
                    <a:pt x="656272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48464" y="4899844"/>
            <a:ext cx="395536" cy="24365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spc="-5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1538" y="138176"/>
            <a:ext cx="7707819" cy="321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>
                <a:solidFill>
                  <a:srgbClr val="333E50"/>
                </a:solidFill>
              </a:rPr>
              <a:t> Р</a:t>
            </a:r>
            <a:r>
              <a:rPr sz="2000" spc="-10">
                <a:solidFill>
                  <a:srgbClr val="333E50"/>
                </a:solidFill>
              </a:rPr>
              <a:t>еализ</a:t>
            </a:r>
            <a:r>
              <a:rPr lang="ru-RU" sz="2000" spc="-10" dirty="0" err="1">
                <a:solidFill>
                  <a:srgbClr val="333E50"/>
                </a:solidFill>
              </a:rPr>
              <a:t>ованные</a:t>
            </a:r>
            <a:r>
              <a:rPr sz="2000" spc="-90">
                <a:solidFill>
                  <a:srgbClr val="333E50"/>
                </a:solidFill>
              </a:rPr>
              <a:t> </a:t>
            </a:r>
            <a:r>
              <a:rPr sz="2000">
                <a:solidFill>
                  <a:srgbClr val="333E50"/>
                </a:solidFill>
              </a:rPr>
              <a:t>инвестиционны</a:t>
            </a:r>
            <a:r>
              <a:rPr lang="ru-RU" sz="2000" dirty="0">
                <a:solidFill>
                  <a:srgbClr val="333E50"/>
                </a:solidFill>
              </a:rPr>
              <a:t>е</a:t>
            </a:r>
            <a:r>
              <a:rPr sz="2000" spc="-120">
                <a:solidFill>
                  <a:srgbClr val="333E50"/>
                </a:solidFill>
              </a:rPr>
              <a:t> </a:t>
            </a:r>
            <a:r>
              <a:rPr sz="2000" spc="-10">
                <a:solidFill>
                  <a:srgbClr val="333E50"/>
                </a:solidFill>
              </a:rPr>
              <a:t>проекты</a:t>
            </a:r>
            <a:r>
              <a:rPr lang="ru-RU" sz="2000" spc="-10" dirty="0">
                <a:solidFill>
                  <a:srgbClr val="333E50"/>
                </a:solidFill>
              </a:rPr>
              <a:t> в 2023 году</a:t>
            </a:r>
            <a:endParaRPr sz="2000"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6123369"/>
              </p:ext>
            </p:extLst>
          </p:nvPr>
        </p:nvGraphicFramePr>
        <p:xfrm>
          <a:off x="428596" y="1071552"/>
          <a:ext cx="6838030" cy="3420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6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1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38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b="1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ООО</a:t>
                      </a:r>
                      <a:r>
                        <a:rPr sz="1100" b="1" spc="-35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b="1" spc="-1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lang="ru-RU" sz="1100" b="1" spc="-10" dirty="0" err="1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Агроэлита</a:t>
                      </a:r>
                      <a:r>
                        <a:rPr sz="1100" b="1" spc="-1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»</a:t>
                      </a:r>
                      <a:r>
                        <a:rPr sz="1100" b="1" spc="5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b="1" spc="5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lang="ru-RU" sz="1100" b="1" spc="5" baseline="0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 ангаров</a:t>
                      </a:r>
                      <a:endParaRPr sz="11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200" b="1" spc="-20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39,0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spc="-25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820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60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ИП</a:t>
                      </a:r>
                      <a:r>
                        <a:rPr lang="ru-RU" sz="1100" b="1" spc="-60" baseline="0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 глава КФХ</a:t>
                      </a:r>
                      <a:r>
                        <a:rPr lang="ru-RU" sz="1100" b="1" spc="-60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b="1" spc="-60" dirty="0" err="1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Зацаринин</a:t>
                      </a:r>
                      <a:r>
                        <a:rPr lang="ru-RU" sz="1100" b="1" spc="-60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 А.В.  - строительство склада для хранения сельскохозяйственной</a:t>
                      </a:r>
                      <a:r>
                        <a:rPr lang="ru-RU" sz="1100" b="1" spc="-60" baseline="0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 продукции 2160 кв.м.; Модернизация механизированного тока в с. </a:t>
                      </a:r>
                      <a:r>
                        <a:rPr lang="ru-RU" sz="1100" b="1" spc="-60" baseline="0" dirty="0" err="1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Крийнички</a:t>
                      </a:r>
                      <a:endParaRPr lang="ru-RU"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27622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20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26,0</a:t>
                      </a:r>
                      <a:endParaRPr lang="ru-RU" sz="1200" b="1" dirty="0">
                        <a:latin typeface="Microsoft Sans Serif"/>
                        <a:cs typeface="Microsoft Sans Serif"/>
                      </a:endParaRPr>
                    </a:p>
                    <a:p>
                      <a:pPr marR="27622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0" marR="5270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25" dirty="0">
                          <a:solidFill>
                            <a:srgbClr val="333E5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lang="ru-RU" sz="1200" b="1" dirty="0">
                        <a:latin typeface="Microsoft Sans Serif"/>
                        <a:cs typeface="Microsoft Sans Serif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ИП глава КФХ </a:t>
                      </a:r>
                      <a:r>
                        <a:rPr lang="ru-RU" sz="1100" b="1" dirty="0" err="1">
                          <a:latin typeface="Microsoft Sans Serif"/>
                          <a:cs typeface="Microsoft Sans Serif"/>
                        </a:rPr>
                        <a:t>Ряснянский</a:t>
                      </a: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 Ю.А.  - строительство оросительного комплекса</a:t>
                      </a:r>
                      <a:endParaRPr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21,1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ИП глава КФХ </a:t>
                      </a:r>
                      <a:r>
                        <a:rPr lang="ru-RU" sz="1100" b="1" dirty="0" err="1">
                          <a:latin typeface="Microsoft Sans Serif"/>
                          <a:cs typeface="Microsoft Sans Serif"/>
                        </a:rPr>
                        <a:t>Долбиев</a:t>
                      </a: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 П.В.  - строительство склада для хранения сельскохозяйственной продукции</a:t>
                      </a:r>
                      <a:r>
                        <a:rPr lang="ru-RU" sz="1100" b="1" baseline="0" dirty="0">
                          <a:latin typeface="Microsoft Sans Serif"/>
                          <a:cs typeface="Microsoft Sans Serif"/>
                        </a:rPr>
                        <a:t> 1920 кв.м.</a:t>
                      </a:r>
                      <a:endParaRPr lang="ru-RU"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28448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21,0</a:t>
                      </a: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0" marR="6032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</a:t>
                      </a: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ООО «Хлебопродукт»  - строительство ангаров для хранения сельскохозяйственной продукции 3240 кв.м, реконструкция механизированного тока</a:t>
                      </a: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0" marR="27876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15,0</a:t>
                      </a:r>
                    </a:p>
                    <a:p>
                      <a:pPr marR="27876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0" marR="5270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</a:t>
                      </a:r>
                    </a:p>
                    <a:p>
                      <a:pPr marR="5270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ИП глава КФХ </a:t>
                      </a:r>
                      <a:r>
                        <a:rPr lang="ru-RU" sz="1100" b="1" dirty="0" err="1">
                          <a:latin typeface="Microsoft Sans Serif"/>
                          <a:cs typeface="Microsoft Sans Serif"/>
                        </a:rPr>
                        <a:t>Зеленская</a:t>
                      </a: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 Т.А. – строительство механизированного тока</a:t>
                      </a: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27876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12,0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ИП глава КФХ Юрко Р.С. – строительство гаражей для сельхозтехники</a:t>
                      </a: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0" marR="27876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11,0</a:t>
                      </a: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0" marR="5270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ИП глава КФХ</a:t>
                      </a:r>
                      <a:r>
                        <a:rPr lang="ru-RU" sz="1100" b="1" baseline="0" dirty="0">
                          <a:latin typeface="Microsoft Sans Serif"/>
                          <a:cs typeface="Microsoft Sans Serif"/>
                        </a:rPr>
                        <a:t> Панченко А.В. - строительство хранилища для овощей открытого грунта</a:t>
                      </a:r>
                      <a:endParaRPr lang="ru-RU"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0" marR="27876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10,0</a:t>
                      </a: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0" marR="5270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ООО «</a:t>
                      </a:r>
                      <a:r>
                        <a:rPr lang="ru-RU" sz="1100" b="1" dirty="0" err="1">
                          <a:latin typeface="Microsoft Sans Serif"/>
                          <a:cs typeface="Microsoft Sans Serif"/>
                        </a:rPr>
                        <a:t>Самараагропромпереработка</a:t>
                      </a: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» - реконструкция зерносушилки</a:t>
                      </a: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0" marR="27876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10,0</a:t>
                      </a: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0" marR="5270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4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96875" y="741426"/>
            <a:ext cx="5027930" cy="20955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Наименование инвестиционного</a:t>
            </a:r>
            <a:r>
              <a:rPr sz="1200" spc="1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8378" y="547496"/>
            <a:ext cx="4864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Сумма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3973" y="715137"/>
            <a:ext cx="852169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инвестиций </a:t>
            </a:r>
            <a:r>
              <a:rPr sz="1100" b="1" dirty="0">
                <a:solidFill>
                  <a:srgbClr val="333E50"/>
                </a:solidFill>
                <a:latin typeface="Arial"/>
                <a:cs typeface="Arial"/>
              </a:rPr>
              <a:t>(млн.</a:t>
            </a:r>
            <a:r>
              <a:rPr sz="1100" b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руб.)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1307" y="687070"/>
            <a:ext cx="494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Статус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28" y="4500576"/>
            <a:ext cx="182499" cy="1841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643174" y="4429138"/>
            <a:ext cx="6357982" cy="24904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56000"/>
              </a:lnSpc>
              <a:spcBef>
                <a:spcPts val="70"/>
              </a:spcBef>
            </a:pP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статус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проекта</a:t>
            </a:r>
            <a:r>
              <a:rPr sz="1000" spc="-4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«остановлен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» </a:t>
            </a:r>
            <a:r>
              <a:rPr lang="ru-RU"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        </a:t>
            </a:r>
            <a:r>
              <a:rPr sz="1000">
                <a:solidFill>
                  <a:srgbClr val="333E50"/>
                </a:solidFill>
                <a:latin typeface="Microsoft Sans Serif"/>
                <a:cs typeface="Microsoft Sans Serif"/>
              </a:rPr>
              <a:t>статус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проекта</a:t>
            </a:r>
            <a:r>
              <a:rPr sz="1000" spc="-4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«заморожен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» </a:t>
            </a:r>
            <a:r>
              <a:rPr lang="ru-RU"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        </a:t>
            </a:r>
            <a:r>
              <a:rPr sz="1000">
                <a:solidFill>
                  <a:srgbClr val="333E50"/>
                </a:solidFill>
                <a:latin typeface="Microsoft Sans Serif"/>
                <a:cs typeface="Microsoft Sans Serif"/>
              </a:rPr>
              <a:t>статус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проекта</a:t>
            </a:r>
            <a:r>
              <a:rPr sz="1000" spc="-4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«реализ</a:t>
            </a:r>
            <a:r>
              <a:rPr lang="ru-RU" sz="1000" spc="-10" dirty="0" err="1">
                <a:solidFill>
                  <a:srgbClr val="333E50"/>
                </a:solidFill>
                <a:latin typeface="Microsoft Sans Serif"/>
                <a:cs typeface="Microsoft Sans Serif"/>
              </a:rPr>
              <a:t>ован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6550" y="681939"/>
            <a:ext cx="6140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Рабочие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места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388" y="4500576"/>
            <a:ext cx="182499" cy="1841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9124" y="4500576"/>
            <a:ext cx="182499" cy="1841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8148" y="1142990"/>
            <a:ext cx="182499" cy="1841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8148" y="1500180"/>
            <a:ext cx="182499" cy="1841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58148" y="2000246"/>
            <a:ext cx="182499" cy="18249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58148" y="2285998"/>
            <a:ext cx="182499" cy="18402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8148" y="2643188"/>
            <a:ext cx="182499" cy="182625"/>
          </a:xfrm>
          <a:prstGeom prst="rect">
            <a:avLst/>
          </a:prstGeom>
        </p:spPr>
      </p:pic>
      <p:pic>
        <p:nvPicPr>
          <p:cNvPr id="32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pic>
        <p:nvPicPr>
          <p:cNvPr id="31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3214692"/>
            <a:ext cx="182499" cy="184150"/>
          </a:xfrm>
          <a:prstGeom prst="rect">
            <a:avLst/>
          </a:prstGeom>
        </p:spPr>
      </p:pic>
      <p:pic>
        <p:nvPicPr>
          <p:cNvPr id="3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3571882"/>
            <a:ext cx="182499" cy="184150"/>
          </a:xfrm>
          <a:prstGeom prst="rect">
            <a:avLst/>
          </a:prstGeom>
        </p:spPr>
      </p:pic>
      <p:pic>
        <p:nvPicPr>
          <p:cNvPr id="3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3857634"/>
            <a:ext cx="182499" cy="184150"/>
          </a:xfrm>
          <a:prstGeom prst="rect">
            <a:avLst/>
          </a:prstGeom>
        </p:spPr>
      </p:pic>
      <p:pic>
        <p:nvPicPr>
          <p:cNvPr id="35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4214824"/>
            <a:ext cx="182499" cy="1841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ТА\эконом\Презентация\фото инвестпрофил\a289e4f2a222c37f0810ac2f092ec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6328"/>
          </a:xfrm>
          <a:prstGeom prst="rect">
            <a:avLst/>
          </a:prstGeom>
          <a:noFill/>
        </p:spPr>
      </p:pic>
      <p:grpSp>
        <p:nvGrpSpPr>
          <p:cNvPr id="2" name="object 3"/>
          <p:cNvGrpSpPr/>
          <p:nvPr/>
        </p:nvGrpSpPr>
        <p:grpSpPr>
          <a:xfrm>
            <a:off x="0" y="4775200"/>
            <a:ext cx="9144000" cy="368300"/>
            <a:chOff x="0" y="4775200"/>
            <a:chExt cx="9144000" cy="368300"/>
          </a:xfrm>
        </p:grpSpPr>
        <p:sp>
          <p:nvSpPr>
            <p:cNvPr id="4" name="object 4"/>
            <p:cNvSpPr/>
            <p:nvPr/>
          </p:nvSpPr>
          <p:spPr>
            <a:xfrm>
              <a:off x="0" y="4776787"/>
              <a:ext cx="9144000" cy="367030"/>
            </a:xfrm>
            <a:custGeom>
              <a:avLst/>
              <a:gdLst/>
              <a:ahLst/>
              <a:cxnLst/>
              <a:rect l="l" t="t" r="r" b="b"/>
              <a:pathLst>
                <a:path w="9144000" h="367029">
                  <a:moveTo>
                    <a:pt x="9144000" y="36671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66710"/>
                  </a:lnTo>
                  <a:lnTo>
                    <a:pt x="9144000" y="36671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75199"/>
              <a:ext cx="6562725" cy="368300"/>
            </a:xfrm>
            <a:custGeom>
              <a:avLst/>
              <a:gdLst/>
              <a:ahLst/>
              <a:cxnLst/>
              <a:rect l="l" t="t" r="r" b="b"/>
              <a:pathLst>
                <a:path w="6562725" h="368300">
                  <a:moveTo>
                    <a:pt x="6396101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6357137" y="368300"/>
                  </a:lnTo>
                  <a:lnTo>
                    <a:pt x="6396101" y="0"/>
                  </a:lnTo>
                  <a:close/>
                </a:path>
                <a:path w="6562725" h="368300">
                  <a:moveTo>
                    <a:pt x="6562725" y="0"/>
                  </a:moveTo>
                  <a:lnTo>
                    <a:pt x="6481699" y="0"/>
                  </a:lnTo>
                  <a:lnTo>
                    <a:pt x="6441237" y="368300"/>
                  </a:lnTo>
                  <a:lnTo>
                    <a:pt x="6522148" y="368300"/>
                  </a:lnTo>
                  <a:lnTo>
                    <a:pt x="656272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48464" y="4899844"/>
            <a:ext cx="395536" cy="24365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spc="-5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1538" y="138176"/>
            <a:ext cx="7707819" cy="321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>
                <a:solidFill>
                  <a:srgbClr val="333E50"/>
                </a:solidFill>
              </a:rPr>
              <a:t> Р</a:t>
            </a:r>
            <a:r>
              <a:rPr sz="2000" spc="-10">
                <a:solidFill>
                  <a:srgbClr val="333E50"/>
                </a:solidFill>
              </a:rPr>
              <a:t>еализ</a:t>
            </a:r>
            <a:r>
              <a:rPr lang="ru-RU" sz="2000" spc="-10" dirty="0" err="1">
                <a:solidFill>
                  <a:srgbClr val="333E50"/>
                </a:solidFill>
              </a:rPr>
              <a:t>уемые</a:t>
            </a:r>
            <a:r>
              <a:rPr sz="2000" spc="-90">
                <a:solidFill>
                  <a:srgbClr val="333E50"/>
                </a:solidFill>
              </a:rPr>
              <a:t> </a:t>
            </a:r>
            <a:r>
              <a:rPr sz="2000">
                <a:solidFill>
                  <a:srgbClr val="333E50"/>
                </a:solidFill>
              </a:rPr>
              <a:t>инвестиционны</a:t>
            </a:r>
            <a:r>
              <a:rPr lang="ru-RU" sz="2000" dirty="0">
                <a:solidFill>
                  <a:srgbClr val="333E50"/>
                </a:solidFill>
              </a:rPr>
              <a:t>е</a:t>
            </a:r>
            <a:r>
              <a:rPr sz="2000" spc="-120">
                <a:solidFill>
                  <a:srgbClr val="333E50"/>
                </a:solidFill>
              </a:rPr>
              <a:t> </a:t>
            </a:r>
            <a:r>
              <a:rPr sz="2000" spc="-10">
                <a:solidFill>
                  <a:srgbClr val="333E50"/>
                </a:solidFill>
              </a:rPr>
              <a:t>проекты</a:t>
            </a:r>
            <a:r>
              <a:rPr lang="ru-RU" sz="2000" spc="-10" dirty="0">
                <a:solidFill>
                  <a:srgbClr val="333E50"/>
                </a:solidFill>
              </a:rPr>
              <a:t> в 2024 году</a:t>
            </a:r>
            <a:endParaRPr sz="2000"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28596" y="1071552"/>
          <a:ext cx="6838030" cy="3235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6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1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38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1100" b="1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ИП</a:t>
                      </a:r>
                      <a:r>
                        <a:rPr lang="ru-RU" sz="1100" b="1" spc="-35" baseline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глава КФХ Воронин С.И. – строительство здания для мех. Тока с оборудованием, строительство 2-й линии сушильного оборудования</a:t>
                      </a: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26,1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015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6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ИП</a:t>
                      </a:r>
                      <a:r>
                        <a:rPr lang="ru-RU" sz="1100" b="1" spc="-60" baseline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глава КФХ </a:t>
                      </a:r>
                      <a:r>
                        <a:rPr lang="ru-RU" sz="1100" b="1" spc="-6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b="1" spc="-60" dirty="0" err="1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Плющев</a:t>
                      </a:r>
                      <a:r>
                        <a:rPr lang="ru-RU" sz="1100" b="1" spc="-6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b="1" spc="-60" baseline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И.В.</a:t>
                      </a:r>
                      <a:r>
                        <a:rPr lang="ru-RU" sz="1100" b="1" spc="-6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– строительство </a:t>
                      </a:r>
                      <a:r>
                        <a:rPr lang="ru-RU" sz="1100" b="1" spc="-6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зерносушилки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17,6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ООО «Еланский конный завод» Строительство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 зерносушильного комплекса, строительство 2-х ангаров</a:t>
                      </a:r>
                      <a:endParaRPr sz="11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200" b="1" dirty="0" smtClean="0">
                          <a:latin typeface="Microsoft Sans Serif"/>
                          <a:cs typeface="Microsoft Sans Serif"/>
                        </a:rPr>
                        <a:t>115,0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200" b="1" dirty="0" smtClean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ООО «</a:t>
                      </a:r>
                      <a:r>
                        <a:rPr lang="ru-RU" sz="1100" b="1" dirty="0" err="1" smtClean="0">
                          <a:latin typeface="Microsoft Sans Serif"/>
                          <a:cs typeface="Microsoft Sans Serif"/>
                        </a:rPr>
                        <a:t>Миден</a:t>
                      </a:r>
                      <a:r>
                        <a:rPr lang="ru-RU" sz="1100" b="1" baseline="0" dirty="0" err="1" smtClean="0">
                          <a:latin typeface="Microsoft Sans Serif"/>
                          <a:cs typeface="Microsoft Sans Serif"/>
                        </a:rPr>
                        <a:t>-Агро</a:t>
                      </a: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» </a:t>
                      </a: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– открытие магазина</a:t>
                      </a:r>
                      <a:r>
                        <a:rPr lang="ru-RU" sz="1100" b="1" baseline="0" dirty="0">
                          <a:latin typeface="Microsoft Sans Serif"/>
                          <a:cs typeface="Microsoft Sans Serif"/>
                        </a:rPr>
                        <a:t> с/</a:t>
                      </a:r>
                      <a:r>
                        <a:rPr lang="ru-RU" sz="1100" b="1" baseline="0" dirty="0" err="1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lang="ru-RU" sz="1100" b="1" baseline="0" dirty="0">
                          <a:latin typeface="Microsoft Sans Serif"/>
                          <a:cs typeface="Microsoft Sans Serif"/>
                        </a:rPr>
                        <a:t> техники и оборудования с выставочной площадкой</a:t>
                      </a:r>
                      <a:endParaRPr lang="ru-RU"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28448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20,0</a:t>
                      </a: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0" marR="6032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4</a:t>
                      </a: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СПК «Гигант» - строительство склада для хранения сельскохозяйственной продукции, 1800 кв.м</a:t>
                      </a: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., приобретение с/</a:t>
                      </a:r>
                      <a:r>
                        <a:rPr lang="ru-RU" sz="1100" b="1" dirty="0" err="1" smtClean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 техники (комбайн </a:t>
                      </a:r>
                      <a:r>
                        <a:rPr lang="en-US" sz="1100" b="1" dirty="0" err="1" smtClean="0">
                          <a:latin typeface="Microsoft Sans Serif"/>
                          <a:cs typeface="Microsoft Sans Serif"/>
                        </a:rPr>
                        <a:t>acros</a:t>
                      </a: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)</a:t>
                      </a:r>
                      <a:endParaRPr lang="ru-RU"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27876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dirty="0" smtClean="0">
                          <a:latin typeface="Microsoft Sans Serif"/>
                          <a:cs typeface="Microsoft Sans Serif"/>
                        </a:rPr>
                        <a:t>32,0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0" marR="5270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2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ООО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 «</a:t>
                      </a:r>
                      <a:r>
                        <a:rPr lang="ru-RU" sz="1100" b="1" baseline="0" dirty="0" err="1" smtClean="0">
                          <a:latin typeface="Microsoft Sans Serif"/>
                          <a:cs typeface="Microsoft Sans Serif"/>
                        </a:rPr>
                        <a:t>Агроэлита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» строительство ангара для хранения с/</a:t>
                      </a:r>
                      <a:r>
                        <a:rPr lang="ru-RU" sz="1100" b="1" baseline="0" dirty="0" err="1" smtClean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 продукции 900 м.кв., приобретение техники (комбайн 2, трактор 2, </a:t>
                      </a:r>
                      <a:r>
                        <a:rPr lang="ru-RU" sz="1100" b="1" baseline="0" dirty="0" err="1" smtClean="0">
                          <a:latin typeface="Microsoft Sans Serif"/>
                          <a:cs typeface="Microsoft Sans Serif"/>
                        </a:rPr>
                        <a:t>камаз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, плуг 2)</a:t>
                      </a:r>
                      <a:endParaRPr lang="ru-RU"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R="27876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dirty="0" smtClean="0">
                          <a:latin typeface="Microsoft Sans Serif"/>
                          <a:cs typeface="Microsoft Sans Serif"/>
                        </a:rPr>
                        <a:t>129,6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1200" b="1" dirty="0" smtClean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АО «</a:t>
                      </a:r>
                      <a:r>
                        <a:rPr lang="ru-RU" sz="1100" b="1" dirty="0" err="1">
                          <a:latin typeface="Microsoft Sans Serif"/>
                          <a:cs typeface="Microsoft Sans Serif"/>
                        </a:rPr>
                        <a:t>Самараагропромпереработка</a:t>
                      </a: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» – </a:t>
                      </a: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строительство подземной галереи между складом и </a:t>
                      </a:r>
                      <a:r>
                        <a:rPr lang="ru-RU" sz="1100" b="1" dirty="0" err="1" smtClean="0">
                          <a:latin typeface="Microsoft Sans Serif"/>
                          <a:cs typeface="Microsoft Sans Serif"/>
                        </a:rPr>
                        <a:t>элеватром</a:t>
                      </a: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 реконструкция </a:t>
                      </a:r>
                      <a:r>
                        <a:rPr lang="ru-RU" sz="1100" b="1" baseline="0" dirty="0" err="1" smtClean="0">
                          <a:latin typeface="Microsoft Sans Serif"/>
                          <a:cs typeface="Microsoft Sans Serif"/>
                        </a:rPr>
                        <a:t>подсилосного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 этажа элеватора, </a:t>
                      </a: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реконструкция </a:t>
                      </a: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зерносушилки 2-й </a:t>
                      </a: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линии, установка 2-х топочных блоков, </a:t>
                      </a:r>
                      <a:endParaRPr lang="ru-RU"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0" marR="27876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Microsoft Sans Serif"/>
                          <a:cs typeface="Microsoft Sans Serif"/>
                        </a:rPr>
                        <a:t>64,0</a:t>
                      </a:r>
                      <a:endParaRPr lang="ru-RU" sz="12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0" marR="5270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Microsoft Sans Serif"/>
                          <a:cs typeface="Microsoft Sans Serif"/>
                        </a:rPr>
                        <a:t>6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076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Microsoft Sans Serif"/>
                          <a:cs typeface="Microsoft Sans Serif"/>
                        </a:rPr>
                        <a:t>ИП глава КФХ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 Мельников А.И. строительство ангара для хранения с/</a:t>
                      </a:r>
                      <a:r>
                        <a:rPr lang="ru-RU" sz="1100" b="1" baseline="0" dirty="0" err="1" smtClean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lang="ru-RU" sz="1100" b="1" baseline="0" dirty="0" smtClean="0">
                          <a:latin typeface="Microsoft Sans Serif"/>
                          <a:cs typeface="Microsoft Sans Serif"/>
                        </a:rPr>
                        <a:t> продукции, строительство весовой</a:t>
                      </a:r>
                      <a:endParaRPr lang="ru-RU" sz="11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/>
                </a:tc>
                <a:tc>
                  <a:txBody>
                    <a:bodyPr/>
                    <a:lstStyle/>
                    <a:p>
                      <a:pPr marL="0" marR="27876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Microsoft Sans Serif"/>
                          <a:cs typeface="Microsoft Sans Serif"/>
                        </a:rPr>
                        <a:t>16,5</a:t>
                      </a:r>
                      <a:endParaRPr lang="ru-RU" sz="12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0" marR="5270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Microsoft Sans Serif"/>
                          <a:cs typeface="Microsoft Sans Serif"/>
                        </a:rPr>
                        <a:t>2</a:t>
                      </a:r>
                      <a:endParaRPr lang="ru-RU" sz="1200" b="1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96875" y="741426"/>
            <a:ext cx="5027930" cy="20955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88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Наименование инвестиционного</a:t>
            </a:r>
            <a:r>
              <a:rPr sz="1200" spc="1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8378" y="547496"/>
            <a:ext cx="4864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Сумма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3973" y="715137"/>
            <a:ext cx="852169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инвестиций </a:t>
            </a:r>
            <a:r>
              <a:rPr sz="1100" b="1" dirty="0">
                <a:solidFill>
                  <a:srgbClr val="333E50"/>
                </a:solidFill>
                <a:latin typeface="Arial"/>
                <a:cs typeface="Arial"/>
              </a:rPr>
              <a:t>(млн.</a:t>
            </a:r>
            <a:r>
              <a:rPr sz="1100" b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руб.)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1307" y="687070"/>
            <a:ext cx="494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Статус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28" y="4500576"/>
            <a:ext cx="182499" cy="1841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643174" y="4429138"/>
            <a:ext cx="6357982" cy="24904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56000"/>
              </a:lnSpc>
              <a:spcBef>
                <a:spcPts val="70"/>
              </a:spcBef>
            </a:pP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статус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проекта</a:t>
            </a:r>
            <a:r>
              <a:rPr sz="1000" spc="-4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«остановлен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» </a:t>
            </a:r>
            <a:r>
              <a:rPr lang="ru-RU"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        </a:t>
            </a:r>
            <a:r>
              <a:rPr sz="1000">
                <a:solidFill>
                  <a:srgbClr val="333E50"/>
                </a:solidFill>
                <a:latin typeface="Microsoft Sans Serif"/>
                <a:cs typeface="Microsoft Sans Serif"/>
              </a:rPr>
              <a:t>статус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проекта</a:t>
            </a:r>
            <a:r>
              <a:rPr sz="1000" spc="-4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«заморожен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» </a:t>
            </a:r>
            <a:r>
              <a:rPr lang="ru-RU"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        </a:t>
            </a:r>
            <a:r>
              <a:rPr sz="1000">
                <a:solidFill>
                  <a:srgbClr val="333E50"/>
                </a:solidFill>
                <a:latin typeface="Microsoft Sans Serif"/>
                <a:cs typeface="Microsoft Sans Serif"/>
              </a:rPr>
              <a:t>статус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проекта</a:t>
            </a:r>
            <a:r>
              <a:rPr sz="1000" spc="-4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333E50"/>
                </a:solidFill>
                <a:latin typeface="Microsoft Sans Serif"/>
                <a:cs typeface="Microsoft Sans Serif"/>
              </a:rPr>
              <a:t>«реализ</a:t>
            </a:r>
            <a:r>
              <a:rPr lang="ru-RU" sz="1000" spc="-10" dirty="0" err="1" smtClean="0">
                <a:solidFill>
                  <a:srgbClr val="333E50"/>
                </a:solidFill>
                <a:latin typeface="Microsoft Sans Serif"/>
                <a:cs typeface="Microsoft Sans Serif"/>
              </a:rPr>
              <a:t>уется</a:t>
            </a:r>
            <a:r>
              <a:rPr sz="1000" spc="-10" smtClean="0">
                <a:solidFill>
                  <a:srgbClr val="333E50"/>
                </a:solidFill>
                <a:latin typeface="Microsoft Sans Serif"/>
                <a:cs typeface="Microsoft Sans Serif"/>
              </a:rPr>
              <a:t>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6550" y="681939"/>
            <a:ext cx="6140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Рабочие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spc="-10" dirty="0">
                <a:solidFill>
                  <a:srgbClr val="333E50"/>
                </a:solidFill>
                <a:latin typeface="Arial"/>
                <a:cs typeface="Arial"/>
              </a:rPr>
              <a:t>места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388" y="4500576"/>
            <a:ext cx="182499" cy="1841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9124" y="4500576"/>
            <a:ext cx="182499" cy="1841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8148" y="1142990"/>
            <a:ext cx="182499" cy="1841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58148" y="1500180"/>
            <a:ext cx="182499" cy="18249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58148" y="1857370"/>
            <a:ext cx="182499" cy="18402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8148" y="2214560"/>
            <a:ext cx="182499" cy="182625"/>
          </a:xfrm>
          <a:prstGeom prst="rect">
            <a:avLst/>
          </a:prstGeom>
        </p:spPr>
      </p:pic>
      <p:pic>
        <p:nvPicPr>
          <p:cNvPr id="32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pic>
        <p:nvPicPr>
          <p:cNvPr id="31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2643188"/>
            <a:ext cx="182499" cy="184150"/>
          </a:xfrm>
          <a:prstGeom prst="rect">
            <a:avLst/>
          </a:prstGeom>
        </p:spPr>
      </p:pic>
      <p:pic>
        <p:nvPicPr>
          <p:cNvPr id="3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3071816"/>
            <a:ext cx="182499" cy="184150"/>
          </a:xfrm>
          <a:prstGeom prst="rect">
            <a:avLst/>
          </a:prstGeom>
        </p:spPr>
      </p:pic>
      <p:pic>
        <p:nvPicPr>
          <p:cNvPr id="35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3429006"/>
            <a:ext cx="182499" cy="184150"/>
          </a:xfrm>
          <a:prstGeom prst="rect">
            <a:avLst/>
          </a:prstGeom>
        </p:spPr>
      </p:pic>
      <p:pic>
        <p:nvPicPr>
          <p:cNvPr id="3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3929072"/>
            <a:ext cx="182499" cy="1841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10" y="142858"/>
            <a:ext cx="7772400" cy="321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Обращение к инвесторам</a:t>
            </a:r>
            <a:endParaRPr sz="2000" dirty="0"/>
          </a:p>
        </p:txBody>
      </p:sp>
      <p:sp>
        <p:nvSpPr>
          <p:cNvPr id="18" name="Подзаголовок 17"/>
          <p:cNvSpPr>
            <a:spLocks noGrp="1"/>
          </p:cNvSpPr>
          <p:nvPr>
            <p:ph idx="1"/>
          </p:nvPr>
        </p:nvSpPr>
        <p:spPr>
          <a:xfrm>
            <a:off x="357158" y="571487"/>
            <a:ext cx="8358246" cy="41434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инвесторы, предприниматели, партнеры 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жители Самойловского муниципального района!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	Привлечение инвестиций в экономику района является одной из стратегических задач администрации Самойловского муниципального района. Рост инвестиций напрямую влияет не только на увеличение налоговых поступлений в бюджет, создание новых рабочих мест, но и на уровень и качество жизни населения. Поэтому мы стараемся создать комфортные условия для работы предпринимателей и благоприятный инвестиционный климат, направленный на повышение привлекательности Самойловского муниципального района.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	В целях формирования благоприятных условий для развития бизнеса и создания новых производств, в районе сформированы инвестиционные площадки , которые размещены на странице инвестора официального сайта Администрации Самойловского муниципального района, продолжают отрабатываться различные вопросы. 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	Для решения поставленных задач мы будем изучать потребности инвесторов, учитывать мнение представителей бизнеса и активно развивать сотрудничество. Администрация всегда готова принять и рассмотреть любые предложения.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Важнейшими задачами инвестиционной политики являются: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- повышение информационной открытости района для инвесторов;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- улучшение инвестиционного имиджа в привлечении инвестиций и, как следствие, увеличение объема инвестиций в основной капитал.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	В заключение послания я хочу поблагодарить представителей бизнеса, наших инвесторов и партнеров за совместную работу в 2023 году, за новые рабочие места, за произведенную продукцию, за инициативы, и выразить надежду на дальнейшее плодотворное сотрудничество.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	Я уверен, что совместными усилиями мы сможем добиться ощутимых результатов и обеспечить динамичное развитие района. С уважением, 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	 		                  Глава Самойловского муниципального района   М.А. Мельников</a:t>
            </a:r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 dirty="0"/>
              <a:t>Инвестиционный</a:t>
            </a:r>
            <a:r>
              <a:rPr spc="-35" dirty="0"/>
              <a:t> </a:t>
            </a:r>
            <a:r>
              <a:t>профиль</a:t>
            </a:r>
            <a:r>
              <a:rPr spc="-5"/>
              <a:t> </a:t>
            </a:r>
            <a:endParaRPr spc="-20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spc="-50" dirty="0"/>
              <a:pPr marL="165100">
                <a:lnSpc>
                  <a:spcPct val="100000"/>
                </a:lnSpc>
              </a:pPr>
              <a:t>2</a:t>
            </a:fld>
            <a:endParaRPr spc="-50" dirty="0"/>
          </a:p>
        </p:txBody>
      </p:sp>
      <p:pic>
        <p:nvPicPr>
          <p:cNvPr id="21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86" cy="5714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24" y="142858"/>
            <a:ext cx="7858179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Меры </a:t>
            </a:r>
            <a:r>
              <a:rPr sz="2000">
                <a:solidFill>
                  <a:srgbClr val="333E50"/>
                </a:solidFill>
              </a:rPr>
              <a:t>поддержки</a:t>
            </a:r>
            <a:endParaRPr sz="2000"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20</a:t>
            </a:fld>
            <a:endParaRPr spc="-25" dirty="0"/>
          </a:p>
        </p:txBody>
      </p:sp>
      <p:sp>
        <p:nvSpPr>
          <p:cNvPr id="4" name="object 4"/>
          <p:cNvSpPr/>
          <p:nvPr/>
        </p:nvSpPr>
        <p:spPr>
          <a:xfrm>
            <a:off x="642910" y="2428874"/>
            <a:ext cx="2760980" cy="539747"/>
          </a:xfrm>
          <a:custGeom>
            <a:avLst/>
            <a:gdLst/>
            <a:ahLst/>
            <a:cxnLst/>
            <a:rect l="l" t="t" r="r" b="b"/>
            <a:pathLst>
              <a:path w="2760979" h="374650">
                <a:moveTo>
                  <a:pt x="2698178" y="0"/>
                </a:moveTo>
                <a:lnTo>
                  <a:pt x="62445" y="0"/>
                </a:lnTo>
                <a:lnTo>
                  <a:pt x="38136" y="4905"/>
                </a:lnTo>
                <a:lnTo>
                  <a:pt x="18288" y="18287"/>
                </a:lnTo>
                <a:lnTo>
                  <a:pt x="4906" y="38147"/>
                </a:lnTo>
                <a:lnTo>
                  <a:pt x="0" y="62484"/>
                </a:lnTo>
                <a:lnTo>
                  <a:pt x="0" y="312166"/>
                </a:lnTo>
                <a:lnTo>
                  <a:pt x="4906" y="336502"/>
                </a:lnTo>
                <a:lnTo>
                  <a:pt x="18288" y="356362"/>
                </a:lnTo>
                <a:lnTo>
                  <a:pt x="38136" y="369744"/>
                </a:lnTo>
                <a:lnTo>
                  <a:pt x="62445" y="374650"/>
                </a:lnTo>
                <a:lnTo>
                  <a:pt x="2698178" y="374650"/>
                </a:lnTo>
                <a:lnTo>
                  <a:pt x="2722514" y="369744"/>
                </a:lnTo>
                <a:lnTo>
                  <a:pt x="2742374" y="356362"/>
                </a:lnTo>
                <a:lnTo>
                  <a:pt x="2755757" y="336502"/>
                </a:lnTo>
                <a:lnTo>
                  <a:pt x="2760662" y="312166"/>
                </a:lnTo>
                <a:lnTo>
                  <a:pt x="2760662" y="62484"/>
                </a:lnTo>
                <a:lnTo>
                  <a:pt x="2755757" y="38147"/>
                </a:lnTo>
                <a:lnTo>
                  <a:pt x="2742374" y="18287"/>
                </a:lnTo>
                <a:lnTo>
                  <a:pt x="2722514" y="4905"/>
                </a:lnTo>
                <a:lnTo>
                  <a:pt x="2698178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r>
              <a:rPr lang="ru-RU" sz="1200" dirty="0"/>
              <a:t>Льготная ставка арендной платы по договорам аренды имущества</a:t>
            </a:r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42910" y="3071816"/>
            <a:ext cx="2786082" cy="1571636"/>
          </a:xfrm>
          <a:custGeom>
            <a:avLst/>
            <a:gdLst/>
            <a:ahLst/>
            <a:cxnLst/>
            <a:rect l="l" t="t" r="r" b="b"/>
            <a:pathLst>
              <a:path w="2760979" h="374650">
                <a:moveTo>
                  <a:pt x="2698178" y="0"/>
                </a:moveTo>
                <a:lnTo>
                  <a:pt x="62445" y="0"/>
                </a:lnTo>
                <a:lnTo>
                  <a:pt x="38136" y="4903"/>
                </a:lnTo>
                <a:lnTo>
                  <a:pt x="18288" y="18272"/>
                </a:lnTo>
                <a:lnTo>
                  <a:pt x="4906" y="38094"/>
                </a:lnTo>
                <a:lnTo>
                  <a:pt x="0" y="62356"/>
                </a:lnTo>
                <a:lnTo>
                  <a:pt x="0" y="312166"/>
                </a:lnTo>
                <a:lnTo>
                  <a:pt x="4906" y="336448"/>
                </a:lnTo>
                <a:lnTo>
                  <a:pt x="18288" y="356314"/>
                </a:lnTo>
                <a:lnTo>
                  <a:pt x="38136" y="369726"/>
                </a:lnTo>
                <a:lnTo>
                  <a:pt x="62445" y="374650"/>
                </a:lnTo>
                <a:lnTo>
                  <a:pt x="2698178" y="374650"/>
                </a:lnTo>
                <a:lnTo>
                  <a:pt x="2722514" y="369726"/>
                </a:lnTo>
                <a:lnTo>
                  <a:pt x="2742374" y="356314"/>
                </a:lnTo>
                <a:lnTo>
                  <a:pt x="2755757" y="336448"/>
                </a:lnTo>
                <a:lnTo>
                  <a:pt x="2760662" y="312166"/>
                </a:lnTo>
                <a:lnTo>
                  <a:pt x="2760662" y="62356"/>
                </a:lnTo>
                <a:lnTo>
                  <a:pt x="2755757" y="38094"/>
                </a:lnTo>
                <a:lnTo>
                  <a:pt x="2742374" y="18272"/>
                </a:lnTo>
                <a:lnTo>
                  <a:pt x="2722514" y="4903"/>
                </a:lnTo>
                <a:lnTo>
                  <a:pt x="2698178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r>
              <a:rPr lang="ru-RU" sz="1200" dirty="0"/>
              <a:t>Утвержден перечень муниципального имущества, предназначенного для передачи в пользование субъектам МСП и организациям, образующим инфраструктуру поддержки субъектов МСП, а также физ. лицам не являющимися ИП и применяющими специальный налоговый режим </a:t>
            </a:r>
            <a:endParaRPr sz="1200" dirty="0"/>
          </a:p>
        </p:txBody>
      </p:sp>
      <p:sp>
        <p:nvSpPr>
          <p:cNvPr id="10" name="object 10"/>
          <p:cNvSpPr/>
          <p:nvPr/>
        </p:nvSpPr>
        <p:spPr>
          <a:xfrm>
            <a:off x="642910" y="1428742"/>
            <a:ext cx="2714644" cy="928694"/>
          </a:xfrm>
          <a:custGeom>
            <a:avLst/>
            <a:gdLst/>
            <a:ahLst/>
            <a:cxnLst/>
            <a:rect l="l" t="t" r="r" b="b"/>
            <a:pathLst>
              <a:path w="2762885" h="375285">
                <a:moveTo>
                  <a:pt x="2699829" y="0"/>
                </a:moveTo>
                <a:lnTo>
                  <a:pt x="62445" y="0"/>
                </a:lnTo>
                <a:lnTo>
                  <a:pt x="38136" y="4923"/>
                </a:lnTo>
                <a:lnTo>
                  <a:pt x="18288" y="18335"/>
                </a:lnTo>
                <a:lnTo>
                  <a:pt x="4906" y="38201"/>
                </a:lnTo>
                <a:lnTo>
                  <a:pt x="0" y="62483"/>
                </a:lnTo>
                <a:lnTo>
                  <a:pt x="0" y="312292"/>
                </a:lnTo>
                <a:lnTo>
                  <a:pt x="4906" y="336575"/>
                </a:lnTo>
                <a:lnTo>
                  <a:pt x="18288" y="356441"/>
                </a:lnTo>
                <a:lnTo>
                  <a:pt x="38136" y="369853"/>
                </a:lnTo>
                <a:lnTo>
                  <a:pt x="62445" y="374776"/>
                </a:lnTo>
                <a:lnTo>
                  <a:pt x="2699829" y="374776"/>
                </a:lnTo>
                <a:lnTo>
                  <a:pt x="2724112" y="369853"/>
                </a:lnTo>
                <a:lnTo>
                  <a:pt x="2743977" y="356441"/>
                </a:lnTo>
                <a:lnTo>
                  <a:pt x="2757390" y="336575"/>
                </a:lnTo>
                <a:lnTo>
                  <a:pt x="2762313" y="312292"/>
                </a:lnTo>
                <a:lnTo>
                  <a:pt x="2762313" y="62483"/>
                </a:lnTo>
                <a:lnTo>
                  <a:pt x="2757390" y="38201"/>
                </a:lnTo>
                <a:lnTo>
                  <a:pt x="2743977" y="18335"/>
                </a:lnTo>
                <a:lnTo>
                  <a:pt x="2724112" y="4923"/>
                </a:lnTo>
                <a:lnTo>
                  <a:pt x="2699829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r>
              <a:rPr lang="ru-RU" sz="1200" dirty="0"/>
              <a:t>Действует постановление администрации «О мерах по улучшению инвестиционного климата в Самойловском муниципальном районе»</a:t>
            </a:r>
            <a:endParaRPr sz="1200" dirty="0"/>
          </a:p>
        </p:txBody>
      </p:sp>
      <p:sp>
        <p:nvSpPr>
          <p:cNvPr id="18" name="object 18"/>
          <p:cNvSpPr/>
          <p:nvPr/>
        </p:nvSpPr>
        <p:spPr>
          <a:xfrm>
            <a:off x="5357818" y="1571618"/>
            <a:ext cx="2760980" cy="374650"/>
          </a:xfrm>
          <a:custGeom>
            <a:avLst/>
            <a:gdLst/>
            <a:ahLst/>
            <a:cxnLst/>
            <a:rect l="l" t="t" r="r" b="b"/>
            <a:pathLst>
              <a:path w="2760979" h="374650">
                <a:moveTo>
                  <a:pt x="2698115" y="0"/>
                </a:moveTo>
                <a:lnTo>
                  <a:pt x="62357" y="0"/>
                </a:lnTo>
                <a:lnTo>
                  <a:pt x="38094" y="4905"/>
                </a:lnTo>
                <a:lnTo>
                  <a:pt x="18272" y="18287"/>
                </a:lnTo>
                <a:lnTo>
                  <a:pt x="4903" y="38147"/>
                </a:lnTo>
                <a:lnTo>
                  <a:pt x="0" y="62484"/>
                </a:lnTo>
                <a:lnTo>
                  <a:pt x="0" y="312166"/>
                </a:lnTo>
                <a:lnTo>
                  <a:pt x="4903" y="336502"/>
                </a:lnTo>
                <a:lnTo>
                  <a:pt x="18272" y="356362"/>
                </a:lnTo>
                <a:lnTo>
                  <a:pt x="38094" y="369744"/>
                </a:lnTo>
                <a:lnTo>
                  <a:pt x="62357" y="374650"/>
                </a:lnTo>
                <a:lnTo>
                  <a:pt x="2698115" y="374650"/>
                </a:lnTo>
                <a:lnTo>
                  <a:pt x="2722451" y="369744"/>
                </a:lnTo>
                <a:lnTo>
                  <a:pt x="2742310" y="356362"/>
                </a:lnTo>
                <a:lnTo>
                  <a:pt x="2755693" y="336502"/>
                </a:lnTo>
                <a:lnTo>
                  <a:pt x="2760599" y="312166"/>
                </a:lnTo>
                <a:lnTo>
                  <a:pt x="2760599" y="62484"/>
                </a:lnTo>
                <a:lnTo>
                  <a:pt x="2755693" y="38147"/>
                </a:lnTo>
                <a:lnTo>
                  <a:pt x="2742311" y="18287"/>
                </a:lnTo>
                <a:lnTo>
                  <a:pt x="2722451" y="4905"/>
                </a:lnTo>
                <a:lnTo>
                  <a:pt x="2698115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7818" y="2428874"/>
            <a:ext cx="2760980" cy="377825"/>
          </a:xfrm>
          <a:custGeom>
            <a:avLst/>
            <a:gdLst/>
            <a:ahLst/>
            <a:cxnLst/>
            <a:rect l="l" t="t" r="r" b="b"/>
            <a:pathLst>
              <a:path w="2760979" h="377825">
                <a:moveTo>
                  <a:pt x="2697606" y="0"/>
                </a:moveTo>
                <a:lnTo>
                  <a:pt x="62864" y="0"/>
                </a:lnTo>
                <a:lnTo>
                  <a:pt x="38361" y="4949"/>
                </a:lnTo>
                <a:lnTo>
                  <a:pt x="18383" y="18446"/>
                </a:lnTo>
                <a:lnTo>
                  <a:pt x="4929" y="38469"/>
                </a:lnTo>
                <a:lnTo>
                  <a:pt x="0" y="62992"/>
                </a:lnTo>
                <a:lnTo>
                  <a:pt x="0" y="314832"/>
                </a:lnTo>
                <a:lnTo>
                  <a:pt x="4929" y="339355"/>
                </a:lnTo>
                <a:lnTo>
                  <a:pt x="18383" y="359378"/>
                </a:lnTo>
                <a:lnTo>
                  <a:pt x="38361" y="372875"/>
                </a:lnTo>
                <a:lnTo>
                  <a:pt x="62864" y="377825"/>
                </a:lnTo>
                <a:lnTo>
                  <a:pt x="2697606" y="377825"/>
                </a:lnTo>
                <a:lnTo>
                  <a:pt x="2722129" y="372875"/>
                </a:lnTo>
                <a:lnTo>
                  <a:pt x="2742152" y="359378"/>
                </a:lnTo>
                <a:lnTo>
                  <a:pt x="2755649" y="339355"/>
                </a:lnTo>
                <a:lnTo>
                  <a:pt x="2760599" y="314832"/>
                </a:lnTo>
                <a:lnTo>
                  <a:pt x="2760599" y="62992"/>
                </a:lnTo>
                <a:lnTo>
                  <a:pt x="2755649" y="38469"/>
                </a:lnTo>
                <a:lnTo>
                  <a:pt x="2742152" y="18446"/>
                </a:lnTo>
                <a:lnTo>
                  <a:pt x="2722129" y="4949"/>
                </a:lnTo>
                <a:lnTo>
                  <a:pt x="2697606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7818" y="2000246"/>
            <a:ext cx="2760980" cy="374650"/>
          </a:xfrm>
          <a:custGeom>
            <a:avLst/>
            <a:gdLst/>
            <a:ahLst/>
            <a:cxnLst/>
            <a:rect l="l" t="t" r="r" b="b"/>
            <a:pathLst>
              <a:path w="2760979" h="374650">
                <a:moveTo>
                  <a:pt x="2698115" y="0"/>
                </a:moveTo>
                <a:lnTo>
                  <a:pt x="62357" y="0"/>
                </a:lnTo>
                <a:lnTo>
                  <a:pt x="38094" y="4905"/>
                </a:lnTo>
                <a:lnTo>
                  <a:pt x="18272" y="18287"/>
                </a:lnTo>
                <a:lnTo>
                  <a:pt x="4903" y="38147"/>
                </a:lnTo>
                <a:lnTo>
                  <a:pt x="0" y="62483"/>
                </a:lnTo>
                <a:lnTo>
                  <a:pt x="0" y="312166"/>
                </a:lnTo>
                <a:lnTo>
                  <a:pt x="4903" y="336502"/>
                </a:lnTo>
                <a:lnTo>
                  <a:pt x="18272" y="356362"/>
                </a:lnTo>
                <a:lnTo>
                  <a:pt x="38094" y="369744"/>
                </a:lnTo>
                <a:lnTo>
                  <a:pt x="62357" y="374650"/>
                </a:lnTo>
                <a:lnTo>
                  <a:pt x="2698115" y="374650"/>
                </a:lnTo>
                <a:lnTo>
                  <a:pt x="2722451" y="369744"/>
                </a:lnTo>
                <a:lnTo>
                  <a:pt x="2742310" y="356362"/>
                </a:lnTo>
                <a:lnTo>
                  <a:pt x="2755693" y="336502"/>
                </a:lnTo>
                <a:lnTo>
                  <a:pt x="2760599" y="312166"/>
                </a:lnTo>
                <a:lnTo>
                  <a:pt x="2760599" y="62483"/>
                </a:lnTo>
                <a:lnTo>
                  <a:pt x="2755693" y="38147"/>
                </a:lnTo>
                <a:lnTo>
                  <a:pt x="2742311" y="18287"/>
                </a:lnTo>
                <a:lnTo>
                  <a:pt x="2722451" y="4905"/>
                </a:lnTo>
                <a:lnTo>
                  <a:pt x="2698115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  Корпорация развития Саратовской     области</a:t>
            </a:r>
            <a:endParaRPr lang="ru-RU" sz="11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9256" y="1571618"/>
            <a:ext cx="25527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1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Министерство инвестиционной политики Саратовской</a:t>
            </a:r>
            <a:r>
              <a:rPr sz="1100" spc="-1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области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57818" y="2857502"/>
            <a:ext cx="2760980" cy="374650"/>
          </a:xfrm>
          <a:custGeom>
            <a:avLst/>
            <a:gdLst/>
            <a:ahLst/>
            <a:cxnLst/>
            <a:rect l="l" t="t" r="r" b="b"/>
            <a:pathLst>
              <a:path w="2760979" h="374650">
                <a:moveTo>
                  <a:pt x="2698115" y="0"/>
                </a:moveTo>
                <a:lnTo>
                  <a:pt x="62357" y="0"/>
                </a:lnTo>
                <a:lnTo>
                  <a:pt x="38094" y="4903"/>
                </a:lnTo>
                <a:lnTo>
                  <a:pt x="18272" y="18272"/>
                </a:lnTo>
                <a:lnTo>
                  <a:pt x="4903" y="38094"/>
                </a:lnTo>
                <a:lnTo>
                  <a:pt x="0" y="62356"/>
                </a:lnTo>
                <a:lnTo>
                  <a:pt x="0" y="312166"/>
                </a:lnTo>
                <a:lnTo>
                  <a:pt x="4903" y="336448"/>
                </a:lnTo>
                <a:lnTo>
                  <a:pt x="18272" y="356314"/>
                </a:lnTo>
                <a:lnTo>
                  <a:pt x="38094" y="369726"/>
                </a:lnTo>
                <a:lnTo>
                  <a:pt x="62357" y="374650"/>
                </a:lnTo>
                <a:lnTo>
                  <a:pt x="2698115" y="374650"/>
                </a:lnTo>
                <a:lnTo>
                  <a:pt x="2722451" y="369726"/>
                </a:lnTo>
                <a:lnTo>
                  <a:pt x="2742310" y="356314"/>
                </a:lnTo>
                <a:lnTo>
                  <a:pt x="2755693" y="336448"/>
                </a:lnTo>
                <a:lnTo>
                  <a:pt x="2760599" y="312166"/>
                </a:lnTo>
                <a:lnTo>
                  <a:pt x="2760599" y="62356"/>
                </a:lnTo>
                <a:lnTo>
                  <a:pt x="2755693" y="38094"/>
                </a:lnTo>
                <a:lnTo>
                  <a:pt x="2742311" y="18272"/>
                </a:lnTo>
                <a:lnTo>
                  <a:pt x="2722451" y="4903"/>
                </a:lnTo>
                <a:lnTo>
                  <a:pt x="2698115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306" y="1285866"/>
            <a:ext cx="1533172" cy="644525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5357818" y="3286130"/>
            <a:ext cx="2760980" cy="374650"/>
          </a:xfrm>
          <a:custGeom>
            <a:avLst/>
            <a:gdLst/>
            <a:ahLst/>
            <a:cxnLst/>
            <a:rect l="l" t="t" r="r" b="b"/>
            <a:pathLst>
              <a:path w="2760979" h="374650">
                <a:moveTo>
                  <a:pt x="2698115" y="0"/>
                </a:moveTo>
                <a:lnTo>
                  <a:pt x="62357" y="0"/>
                </a:lnTo>
                <a:lnTo>
                  <a:pt x="38094" y="4903"/>
                </a:lnTo>
                <a:lnTo>
                  <a:pt x="18272" y="18272"/>
                </a:lnTo>
                <a:lnTo>
                  <a:pt x="4903" y="38094"/>
                </a:lnTo>
                <a:lnTo>
                  <a:pt x="0" y="62356"/>
                </a:lnTo>
                <a:lnTo>
                  <a:pt x="0" y="312166"/>
                </a:lnTo>
                <a:lnTo>
                  <a:pt x="4903" y="336448"/>
                </a:lnTo>
                <a:lnTo>
                  <a:pt x="18272" y="356314"/>
                </a:lnTo>
                <a:lnTo>
                  <a:pt x="38094" y="369726"/>
                </a:lnTo>
                <a:lnTo>
                  <a:pt x="62357" y="374650"/>
                </a:lnTo>
                <a:lnTo>
                  <a:pt x="2698115" y="374650"/>
                </a:lnTo>
                <a:lnTo>
                  <a:pt x="2722451" y="369726"/>
                </a:lnTo>
                <a:lnTo>
                  <a:pt x="2742310" y="356314"/>
                </a:lnTo>
                <a:lnTo>
                  <a:pt x="2755693" y="336448"/>
                </a:lnTo>
                <a:lnTo>
                  <a:pt x="2760599" y="312166"/>
                </a:lnTo>
                <a:lnTo>
                  <a:pt x="2760599" y="62356"/>
                </a:lnTo>
                <a:lnTo>
                  <a:pt x="2755693" y="38094"/>
                </a:lnTo>
                <a:lnTo>
                  <a:pt x="2742311" y="18272"/>
                </a:lnTo>
                <a:lnTo>
                  <a:pt x="2722451" y="4903"/>
                </a:lnTo>
                <a:lnTo>
                  <a:pt x="2698115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29256" y="1071552"/>
            <a:ext cx="219392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Региональные</a:t>
            </a:r>
            <a:r>
              <a:rPr sz="1100" b="1" spc="-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12A35"/>
                </a:solidFill>
                <a:latin typeface="Arial"/>
                <a:cs typeface="Arial"/>
              </a:rPr>
              <a:t>и</a:t>
            </a:r>
            <a:r>
              <a:rPr sz="1100" b="1" spc="2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федеральные </a:t>
            </a:r>
            <a:r>
              <a:rPr sz="1100" b="1" dirty="0">
                <a:solidFill>
                  <a:srgbClr val="212A35"/>
                </a:solidFill>
                <a:latin typeface="Arial"/>
                <a:cs typeface="Arial"/>
              </a:rPr>
              <a:t>институты</a:t>
            </a:r>
            <a:r>
              <a:rPr sz="1100" b="1" spc="-7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поддержки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8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sp>
        <p:nvSpPr>
          <p:cNvPr id="29" name="object 11"/>
          <p:cNvSpPr txBox="1"/>
          <p:nvPr/>
        </p:nvSpPr>
        <p:spPr>
          <a:xfrm>
            <a:off x="5429256" y="2428874"/>
            <a:ext cx="2071702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12A35"/>
                </a:solidFill>
                <a:latin typeface="Microsoft Sans Serif"/>
                <a:cs typeface="Microsoft Sans Serif"/>
              </a:rPr>
              <a:t>Центр</a:t>
            </a:r>
            <a:r>
              <a:rPr sz="1100" spc="-6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поддержки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предпринимательства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5429256" y="2928940"/>
            <a:ext cx="20935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Фонд </a:t>
            </a:r>
            <a:r>
              <a:rPr lang="ru-RU" sz="1100" spc="-10" dirty="0" err="1">
                <a:solidFill>
                  <a:srgbClr val="212A35"/>
                </a:solidFill>
                <a:latin typeface="Microsoft Sans Serif"/>
                <a:cs typeface="Microsoft Sans Serif"/>
              </a:rPr>
              <a:t>микрокредитования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5429256" y="3357568"/>
            <a:ext cx="1279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212A35"/>
                </a:solidFill>
                <a:latin typeface="Microsoft Sans Serif"/>
                <a:cs typeface="Microsoft Sans Serif"/>
              </a:rPr>
              <a:t>Гарантийный</a:t>
            </a:r>
            <a:r>
              <a:rPr sz="1100" spc="-6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212A35"/>
                </a:solidFill>
                <a:latin typeface="Microsoft Sans Serif"/>
                <a:cs typeface="Microsoft Sans Serif"/>
              </a:rPr>
              <a:t>фонд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3" name="object 44"/>
          <p:cNvSpPr txBox="1"/>
          <p:nvPr/>
        </p:nvSpPr>
        <p:spPr>
          <a:xfrm>
            <a:off x="714348" y="1000114"/>
            <a:ext cx="219392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212A35"/>
                </a:solidFill>
                <a:latin typeface="Arial"/>
                <a:cs typeface="Arial"/>
              </a:rPr>
              <a:t>Действующие меры</a:t>
            </a:r>
            <a:r>
              <a:rPr sz="1100" b="1" spc="-7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100" b="1" spc="-10" dirty="0" err="1">
                <a:solidFill>
                  <a:srgbClr val="212A35"/>
                </a:solidFill>
                <a:latin typeface="Arial"/>
                <a:cs typeface="Arial"/>
              </a:rPr>
              <a:t>поддержки</a:t>
            </a:r>
            <a:r>
              <a:rPr lang="ru-RU" sz="1100" b="1" spc="-10" dirty="0">
                <a:solidFill>
                  <a:srgbClr val="212A35"/>
                </a:solidFill>
                <a:latin typeface="Arial"/>
                <a:cs typeface="Arial"/>
              </a:rPr>
              <a:t> в районе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24" y="142858"/>
            <a:ext cx="7858179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Свободные инвестиционные площадки</a:t>
            </a:r>
            <a:endParaRPr sz="2000"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21</a:t>
            </a:fld>
            <a:endParaRPr spc="-25" dirty="0"/>
          </a:p>
        </p:txBody>
      </p:sp>
      <p:pic>
        <p:nvPicPr>
          <p:cNvPr id="48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4117786"/>
              </p:ext>
            </p:extLst>
          </p:nvPr>
        </p:nvGraphicFramePr>
        <p:xfrm>
          <a:off x="285720" y="928676"/>
          <a:ext cx="8279296" cy="345602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869">
                <a:tc>
                  <a:txBody>
                    <a:bodyPr/>
                    <a:lstStyle/>
                    <a:p>
                      <a:r>
                        <a:rPr lang="ru-RU" sz="1200" dirty="0"/>
                        <a:t>Тип</a:t>
                      </a:r>
                      <a:r>
                        <a:rPr lang="ru-RU" sz="1200" baseline="0" dirty="0"/>
                        <a:t> площадки (</a:t>
                      </a:r>
                      <a:r>
                        <a:rPr lang="ru-RU" sz="1200" baseline="0" dirty="0" err="1"/>
                        <a:t>Гринфилд</a:t>
                      </a:r>
                      <a:r>
                        <a:rPr lang="ru-RU" sz="1200" baseline="0" dirty="0"/>
                        <a:t>/</a:t>
                      </a:r>
                      <a:r>
                        <a:rPr lang="ru-RU" sz="1200" baseline="0" dirty="0" err="1"/>
                        <a:t>Браунфилд</a:t>
                      </a:r>
                      <a:r>
                        <a:rPr lang="ru-RU" sz="1200" baseline="0" dirty="0"/>
                        <a:t>)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Браунфилд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370">
                <a:tc>
                  <a:txBody>
                    <a:bodyPr/>
                    <a:lstStyle/>
                    <a:p>
                      <a:r>
                        <a:rPr lang="ru-RU" sz="1200" dirty="0"/>
                        <a:t>Адрес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Саратовская область, Самойловский район, </a:t>
                      </a:r>
                    </a:p>
                    <a:p>
                      <a:r>
                        <a:rPr lang="ru-RU" sz="1200" baseline="0" dirty="0"/>
                        <a:t> р.п. Самойловка, ул. Новая, 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7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Кадастровый номер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/кадастровый квартал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64:31:391006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Категория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земли, вид разрешенного использования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Земли населенных пунктов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/>
                        <a:t>Объекты на площадке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Здание (каркас) (частная собственность)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/>
                        <a:t>Инфраструктура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Газоснабжение – «Газпром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err="1"/>
                        <a:t>межрегионгаз</a:t>
                      </a:r>
                      <a:r>
                        <a:rPr lang="ru-RU" sz="1200" baseline="0" dirty="0"/>
                        <a:t> Саратов», 100 м., Факт давление 0,4 </a:t>
                      </a:r>
                      <a:r>
                        <a:rPr lang="ru-RU" sz="1200" baseline="0" dirty="0" err="1"/>
                        <a:t>Мпа</a:t>
                      </a:r>
                      <a:r>
                        <a:rPr lang="ru-RU" sz="1200" baseline="0" dirty="0"/>
                        <a:t>.;</a:t>
                      </a:r>
                    </a:p>
                    <a:p>
                      <a:r>
                        <a:rPr lang="ru-RU" sz="1200" baseline="0" dirty="0"/>
                        <a:t>Электроснабжение – «</a:t>
                      </a:r>
                      <a:r>
                        <a:rPr lang="ru-RU" sz="1200" baseline="0" dirty="0" err="1"/>
                        <a:t>Саратовэнерго</a:t>
                      </a:r>
                      <a:r>
                        <a:rPr lang="ru-RU" sz="1200" baseline="0" dirty="0"/>
                        <a:t>» - на участке;</a:t>
                      </a:r>
                    </a:p>
                    <a:p>
                      <a:r>
                        <a:rPr lang="ru-RU" sz="1200" baseline="0" dirty="0"/>
                        <a:t>Водоснабжение – «</a:t>
                      </a:r>
                      <a:r>
                        <a:rPr lang="ru-RU" sz="1200" baseline="0" dirty="0" err="1"/>
                        <a:t>Облводоресурс</a:t>
                      </a:r>
                      <a:r>
                        <a:rPr lang="ru-RU" sz="1200" baseline="0" dirty="0"/>
                        <a:t>» фил «Самойловский»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Предлагаемые</a:t>
                      </a:r>
                      <a:r>
                        <a:rPr lang="ru-RU" sz="1200" baseline="0" dirty="0"/>
                        <a:t> права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Аренда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Возможное использование</a:t>
                      </a:r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Хранение</a:t>
                      </a:r>
                      <a:r>
                        <a:rPr lang="ru-RU" sz="1200" baseline="0" dirty="0"/>
                        <a:t> и переработка продукции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24" y="142858"/>
            <a:ext cx="7858179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Свободные инвестиционные площадки</a:t>
            </a:r>
            <a:endParaRPr sz="2000"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22</a:t>
            </a:fld>
            <a:endParaRPr spc="-25" dirty="0"/>
          </a:p>
        </p:txBody>
      </p:sp>
      <p:pic>
        <p:nvPicPr>
          <p:cNvPr id="48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4117786"/>
              </p:ext>
            </p:extLst>
          </p:nvPr>
        </p:nvGraphicFramePr>
        <p:xfrm>
          <a:off x="285720" y="928676"/>
          <a:ext cx="8279296" cy="363890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869">
                <a:tc>
                  <a:txBody>
                    <a:bodyPr/>
                    <a:lstStyle/>
                    <a:p>
                      <a:r>
                        <a:rPr lang="ru-RU" sz="1200" dirty="0"/>
                        <a:t>Тип</a:t>
                      </a:r>
                      <a:r>
                        <a:rPr lang="ru-RU" sz="1200" baseline="0" dirty="0"/>
                        <a:t> площадки (</a:t>
                      </a:r>
                      <a:r>
                        <a:rPr lang="ru-RU" sz="1200" baseline="0" dirty="0" err="1"/>
                        <a:t>Гринфилд</a:t>
                      </a:r>
                      <a:r>
                        <a:rPr lang="ru-RU" sz="1200" baseline="0" dirty="0"/>
                        <a:t>/</a:t>
                      </a:r>
                      <a:r>
                        <a:rPr lang="ru-RU" sz="1200" baseline="0" dirty="0" err="1"/>
                        <a:t>Браунфилд</a:t>
                      </a:r>
                      <a:r>
                        <a:rPr lang="ru-RU" sz="1200" baseline="0" dirty="0"/>
                        <a:t>)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Браунфилд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370">
                <a:tc>
                  <a:txBody>
                    <a:bodyPr/>
                    <a:lstStyle/>
                    <a:p>
                      <a:r>
                        <a:rPr lang="ru-RU" sz="1200" dirty="0"/>
                        <a:t>Адрес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Саратовская область, Самойловский район, </a:t>
                      </a:r>
                    </a:p>
                    <a:p>
                      <a:r>
                        <a:rPr lang="ru-RU" sz="1200" baseline="0" dirty="0"/>
                        <a:t> р.п. Самойловка, ул. Новая, 1Г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7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Кадастровый номер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/кадастровый квартал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64:31:391006:65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Категория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земли, вид разрешенного использования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Земли населенных пунктов, площадь </a:t>
                      </a:r>
                      <a:r>
                        <a:rPr lang="ru-RU" sz="1200" dirty="0" err="1"/>
                        <a:t>з</a:t>
                      </a:r>
                      <a:r>
                        <a:rPr lang="ru-RU" sz="1200" dirty="0"/>
                        <a:t>/у – 4 957 кв.м.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/>
                        <a:t>Объекты на площадке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Здание (муниципальная собственность)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/>
                        <a:t>Инфраструктура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Газоснабжение – «Газпром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err="1"/>
                        <a:t>межрегионгаз</a:t>
                      </a:r>
                      <a:r>
                        <a:rPr lang="ru-RU" sz="1200" baseline="0" dirty="0"/>
                        <a:t> Саратов», 100 м., факт. Давление 0,4 МПа.</a:t>
                      </a:r>
                    </a:p>
                    <a:p>
                      <a:r>
                        <a:rPr lang="ru-RU" sz="1200" baseline="0" dirty="0"/>
                        <a:t>Электроснабжение – «</a:t>
                      </a:r>
                      <a:r>
                        <a:rPr lang="ru-RU" sz="1200" baseline="0" dirty="0" err="1"/>
                        <a:t>Саратовэнерго</a:t>
                      </a:r>
                      <a:r>
                        <a:rPr lang="ru-RU" sz="1200" baseline="0" dirty="0"/>
                        <a:t>» - на участке;</a:t>
                      </a:r>
                    </a:p>
                    <a:p>
                      <a:r>
                        <a:rPr lang="ru-RU" sz="1200" baseline="0" dirty="0"/>
                        <a:t>Водоснабжение – «</a:t>
                      </a:r>
                      <a:r>
                        <a:rPr lang="ru-RU" sz="1200" baseline="0" dirty="0" err="1"/>
                        <a:t>Облводоресурс</a:t>
                      </a:r>
                      <a:r>
                        <a:rPr lang="ru-RU" sz="1200" baseline="0" dirty="0"/>
                        <a:t>» фил «Самойловский» - на участке.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Предлагаемые</a:t>
                      </a:r>
                      <a:r>
                        <a:rPr lang="ru-RU" sz="1200" baseline="0" dirty="0"/>
                        <a:t> права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Аренда, продажа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Возможное использование</a:t>
                      </a:r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/>
                        <a:t>Переработка, производство продукции.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7224" y="142858"/>
            <a:ext cx="7858179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Свободные инвестиционные площадки</a:t>
            </a:r>
            <a:endParaRPr sz="2000"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23</a:t>
            </a:fld>
            <a:endParaRPr spc="-25" dirty="0"/>
          </a:p>
        </p:txBody>
      </p:sp>
      <p:pic>
        <p:nvPicPr>
          <p:cNvPr id="48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4117786"/>
              </p:ext>
            </p:extLst>
          </p:nvPr>
        </p:nvGraphicFramePr>
        <p:xfrm>
          <a:off x="285720" y="928676"/>
          <a:ext cx="8279296" cy="3524619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869">
                <a:tc>
                  <a:txBody>
                    <a:bodyPr/>
                    <a:lstStyle/>
                    <a:p>
                      <a:r>
                        <a:rPr lang="ru-RU" sz="1200" dirty="0"/>
                        <a:t>Тип</a:t>
                      </a:r>
                      <a:r>
                        <a:rPr lang="ru-RU" sz="1200" baseline="0" dirty="0"/>
                        <a:t> площадки (</a:t>
                      </a:r>
                      <a:r>
                        <a:rPr lang="ru-RU" sz="1200" baseline="0" dirty="0" err="1"/>
                        <a:t>Гринфилд</a:t>
                      </a:r>
                      <a:r>
                        <a:rPr lang="ru-RU" sz="1200" baseline="0" dirty="0"/>
                        <a:t>/</a:t>
                      </a:r>
                      <a:r>
                        <a:rPr lang="ru-RU" sz="1200" baseline="0" dirty="0" err="1"/>
                        <a:t>Браунфилд</a:t>
                      </a:r>
                      <a:r>
                        <a:rPr lang="ru-RU" sz="1200" baseline="0" dirty="0"/>
                        <a:t>)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Гринфилд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370">
                <a:tc>
                  <a:txBody>
                    <a:bodyPr/>
                    <a:lstStyle/>
                    <a:p>
                      <a:r>
                        <a:rPr lang="ru-RU" sz="1200" dirty="0"/>
                        <a:t>Адрес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Саратовская область, Самойловский район, </a:t>
                      </a:r>
                    </a:p>
                    <a:p>
                      <a:r>
                        <a:rPr lang="ru-RU" sz="1200" baseline="0" dirty="0"/>
                        <a:t> р.п. Самойловка, ул. Степная, 22/1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7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Кадастровый номер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/кадастровый квартал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64:31:390807:226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Категория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земли, вид разрешенного использования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Земли населенных пунктов, хранение и переработка сельскохозяйственной продукции,</a:t>
                      </a:r>
                    </a:p>
                    <a:p>
                      <a:r>
                        <a:rPr lang="ru-RU" sz="1200" dirty="0"/>
                        <a:t> площадь </a:t>
                      </a:r>
                      <a:r>
                        <a:rPr lang="ru-RU" sz="1200" dirty="0" err="1"/>
                        <a:t>з</a:t>
                      </a:r>
                      <a:r>
                        <a:rPr lang="ru-RU" sz="1200" dirty="0"/>
                        <a:t>/у – 10</a:t>
                      </a:r>
                      <a:r>
                        <a:rPr lang="ru-RU" sz="1200" baseline="0" dirty="0"/>
                        <a:t> 000</a:t>
                      </a:r>
                      <a:r>
                        <a:rPr lang="ru-RU" sz="1200" dirty="0"/>
                        <a:t> кв.м.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/>
                        <a:t>Объекты на площадке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отсутствуют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/>
                        <a:t>Инфраструктура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Газоснабжение – «Газпром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err="1"/>
                        <a:t>межрегионгаз</a:t>
                      </a:r>
                      <a:r>
                        <a:rPr lang="ru-RU" sz="1200" baseline="0" dirty="0"/>
                        <a:t> Саратов» Электроснабжение – «</a:t>
                      </a:r>
                      <a:r>
                        <a:rPr lang="ru-RU" sz="1200" baseline="0" dirty="0" err="1"/>
                        <a:t>Саратовэнерго</a:t>
                      </a:r>
                      <a:r>
                        <a:rPr lang="ru-RU" sz="1200" baseline="0" dirty="0"/>
                        <a:t>»</a:t>
                      </a:r>
                    </a:p>
                    <a:p>
                      <a:r>
                        <a:rPr lang="ru-RU" sz="1200" baseline="0" dirty="0"/>
                        <a:t>Водоснабжение – «</a:t>
                      </a:r>
                      <a:r>
                        <a:rPr lang="ru-RU" sz="1200" baseline="0" dirty="0" err="1"/>
                        <a:t>Облводоресурс</a:t>
                      </a:r>
                      <a:r>
                        <a:rPr lang="ru-RU" sz="1200" baseline="0" dirty="0"/>
                        <a:t>» фил «Самойловский»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Предлагаемые</a:t>
                      </a:r>
                      <a:r>
                        <a:rPr lang="ru-RU" sz="1200" baseline="0" dirty="0"/>
                        <a:t> права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Аренда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Возможное использование</a:t>
                      </a:r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/>
                        <a:t>Хранение и переработка сельскохозяйственной продукции.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728" y="142858"/>
            <a:ext cx="7500990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10" dirty="0">
                <a:solidFill>
                  <a:srgbClr val="333E50"/>
                </a:solidFill>
              </a:rPr>
              <a:t>Планируемые к реализации</a:t>
            </a:r>
            <a:r>
              <a:rPr sz="2000" spc="-110">
                <a:solidFill>
                  <a:srgbClr val="333E50"/>
                </a:solidFill>
              </a:rPr>
              <a:t> </a:t>
            </a:r>
            <a:r>
              <a:rPr sz="2000">
                <a:solidFill>
                  <a:srgbClr val="333E50"/>
                </a:solidFill>
              </a:rPr>
              <a:t>инвестиционные</a:t>
            </a:r>
            <a:r>
              <a:rPr sz="2000" spc="-105">
                <a:solidFill>
                  <a:srgbClr val="333E50"/>
                </a:solidFill>
              </a:rPr>
              <a:t> </a:t>
            </a:r>
            <a:r>
              <a:rPr sz="2000" spc="-10">
                <a:solidFill>
                  <a:srgbClr val="333E50"/>
                </a:solidFill>
              </a:rPr>
              <a:t>проекты</a:t>
            </a:r>
            <a:endParaRPr sz="200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</a:t>
            </a:r>
            <a:r>
              <a:rPr lang="ru-RU" dirty="0" err="1"/>
              <a:t>ь</a:t>
            </a:r>
            <a:endParaRPr spc="-20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24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4376" y="4468812"/>
            <a:ext cx="182499" cy="1841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91529" y="3918000"/>
            <a:ext cx="1741805" cy="7353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56000"/>
              </a:lnSpc>
              <a:spcBef>
                <a:spcPts val="70"/>
              </a:spcBef>
            </a:pP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Нет</a:t>
            </a:r>
            <a:r>
              <a:rPr sz="1000" spc="-2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инициатора,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нет</a:t>
            </a:r>
            <a:r>
              <a:rPr sz="1000" spc="-3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проекта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Нет</a:t>
            </a:r>
            <a:r>
              <a:rPr sz="1000" spc="-2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инициатора,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есть</a:t>
            </a:r>
            <a:r>
              <a:rPr sz="1000" spc="-3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Есть</a:t>
            </a:r>
            <a:r>
              <a:rPr sz="1000" spc="-2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инициатор</a:t>
            </a:r>
            <a:r>
              <a:rPr sz="1000" spc="-1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и</a:t>
            </a:r>
            <a:r>
              <a:rPr sz="1000" spc="-2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4376" y="4237037"/>
            <a:ext cx="182499" cy="1841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4376" y="3994150"/>
            <a:ext cx="182499" cy="1841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57158" y="571486"/>
            <a:ext cx="3660775" cy="209550"/>
          </a:xfrm>
          <a:custGeom>
            <a:avLst/>
            <a:gdLst/>
            <a:ahLst/>
            <a:cxnLst/>
            <a:rect l="l" t="t" r="r" b="b"/>
            <a:pathLst>
              <a:path w="3660775" h="209550">
                <a:moveTo>
                  <a:pt x="3660775" y="0"/>
                </a:moveTo>
                <a:lnTo>
                  <a:pt x="0" y="0"/>
                </a:lnTo>
                <a:lnTo>
                  <a:pt x="0" y="209550"/>
                </a:lnTo>
                <a:lnTo>
                  <a:pt x="3660775" y="209550"/>
                </a:lnTo>
                <a:lnTo>
                  <a:pt x="3660775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86446" y="428610"/>
            <a:ext cx="4864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Сумма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9971" y="882776"/>
            <a:ext cx="7562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12A35"/>
                </a:solidFill>
                <a:latin typeface="Arial"/>
                <a:cs typeface="Arial"/>
              </a:rPr>
              <a:t>(млн.</a:t>
            </a:r>
            <a:r>
              <a:rPr sz="1100" b="1" spc="-5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руб.)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5272" y="500048"/>
            <a:ext cx="494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Статус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8016" y="428610"/>
            <a:ext cx="6140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Рабочие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925443"/>
              </p:ext>
            </p:extLst>
          </p:nvPr>
        </p:nvGraphicFramePr>
        <p:xfrm>
          <a:off x="357158" y="571486"/>
          <a:ext cx="7143800" cy="2419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3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5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4314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5186045" algn="l"/>
                        </a:tabLst>
                      </a:pPr>
                      <a:r>
                        <a:rPr sz="1200" spc="-1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Наименование инвестиционного</a:t>
                      </a:r>
                      <a:r>
                        <a:rPr sz="1200" spc="1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проекта</a:t>
                      </a:r>
                      <a:r>
                        <a:rPr sz="120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lang="ru-RU" sz="120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650" b="1" spc="-15" baseline="12626" dirty="0" err="1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инвестиций</a:t>
                      </a:r>
                      <a:endParaRPr sz="1650" baseline="12626" dirty="0">
                        <a:latin typeface="Arial"/>
                        <a:cs typeface="Arial"/>
                      </a:endParaRPr>
                    </a:p>
                  </a:txBody>
                  <a:tcPr marL="0" marR="0" marT="88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места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36">
                <a:tc>
                  <a:txBody>
                    <a:bodyPr/>
                    <a:lstStyle/>
                    <a:p>
                      <a:pPr marL="99060" marR="215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ru-RU" sz="110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10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100" spc="-15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-15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</a:t>
                      </a:r>
                      <a:r>
                        <a:rPr lang="ru-RU" sz="1100" spc="-15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племенного КРС молочного </a:t>
                      </a:r>
                      <a:r>
                        <a:rPr lang="ru-RU" sz="1100" spc="-15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направления </a:t>
                      </a:r>
                      <a:r>
                        <a:rPr lang="ru-RU" sz="1100" spc="-15" baseline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(2025 – 2026 </a:t>
                      </a:r>
                      <a:r>
                        <a:rPr lang="ru-RU" sz="1100" spc="-15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гг.)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1590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25" dirty="0" smtClean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lang="ru-RU" sz="1200" dirty="0" smtClean="0">
                          <a:latin typeface="Microsoft Sans Serif"/>
                          <a:cs typeface="Microsoft Sans Serif"/>
                        </a:rPr>
                        <a:t>,5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0" marR="5016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2</a:t>
                      </a: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10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10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100" spc="-25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-15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Закладка</a:t>
                      </a:r>
                      <a:r>
                        <a:rPr lang="ru-RU" sz="1100" spc="-10" baseline="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плодового сада 7 га. ( 2024 - </a:t>
                      </a:r>
                      <a:r>
                        <a:rPr lang="ru-RU" sz="1100" spc="-10" baseline="0" dirty="0" smtClean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2026 </a:t>
                      </a:r>
                      <a:r>
                        <a:rPr lang="ru-RU" sz="1100" spc="-10" baseline="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ru-RU" sz="1100" spc="-10" baseline="0" dirty="0" smtClean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21590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10,0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0" marR="2413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10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110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100" spc="-1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Строительство ангара для хранения с/</a:t>
                      </a:r>
                      <a:r>
                        <a:rPr lang="ru-RU" sz="1100" spc="-10" dirty="0" err="1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100" spc="-10" baseline="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продукции и с/</a:t>
                      </a:r>
                      <a:r>
                        <a:rPr lang="ru-RU" sz="1100" spc="-10" baseline="0" dirty="0" err="1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100" spc="-10" baseline="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-10" baseline="0" dirty="0" smtClean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техники (2025 г.)</a:t>
                      </a:r>
                      <a:endParaRPr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285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5" dirty="0" smtClean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6,0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3302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  4</a:t>
                      </a:r>
                      <a:r>
                        <a:rPr sz="110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100" spc="5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завода по изготовлению бетона и тротуарной плитки </a:t>
                      </a:r>
                    </a:p>
                    <a:p>
                      <a:r>
                        <a:rPr lang="ru-RU" sz="1100" spc="-10" baseline="0" dirty="0" smtClean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       (2025 </a:t>
                      </a:r>
                      <a:r>
                        <a:rPr lang="ru-RU" sz="1100" spc="-10" baseline="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100" spc="-10" baseline="0" dirty="0" smtClean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2026 </a:t>
                      </a:r>
                      <a:r>
                        <a:rPr lang="ru-RU" sz="1100" spc="-10" baseline="0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ru-RU" sz="1100" spc="-10" baseline="0" dirty="0" smtClean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984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5" dirty="0" smtClean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3302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5" dirty="0">
                          <a:solidFill>
                            <a:srgbClr val="212A35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588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10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00" spc="-25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Строительство торгового объекта для сетевого </a:t>
                      </a:r>
                      <a:r>
                        <a:rPr lang="ru-RU" sz="1100" spc="-25" dirty="0" smtClean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магазина </a:t>
                      </a:r>
                      <a:r>
                        <a:rPr lang="ru-RU" sz="11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(2024 –2025)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L="2984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7</a:t>
                      </a: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0" marR="3302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10</a:t>
                      </a: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6. Открытие </a:t>
                      </a:r>
                      <a:r>
                        <a:rPr lang="ru-RU" sz="1100" dirty="0" smtClean="0">
                          <a:latin typeface="Microsoft Sans Serif"/>
                          <a:cs typeface="Microsoft Sans Serif"/>
                        </a:rPr>
                        <a:t>мини-пекарни</a:t>
                      </a:r>
                      <a:r>
                        <a:rPr lang="ru-RU" sz="1100" baseline="0" dirty="0" smtClean="0">
                          <a:latin typeface="Microsoft Sans Serif"/>
                          <a:cs typeface="Microsoft Sans Serif"/>
                        </a:rPr>
                        <a:t> (хлеб, хлебобулочные изделия) (2025 г.)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L="2984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Microsoft Sans Serif"/>
                          <a:cs typeface="Microsoft Sans Serif"/>
                        </a:rPr>
                        <a:t>5,0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0" marR="3302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4</a:t>
                      </a: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7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pic>
        <p:nvPicPr>
          <p:cNvPr id="2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1142990"/>
            <a:ext cx="182499" cy="184150"/>
          </a:xfrm>
          <a:prstGeom prst="rect">
            <a:avLst/>
          </a:prstGeom>
        </p:spPr>
      </p:pic>
      <p:pic>
        <p:nvPicPr>
          <p:cNvPr id="2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1428742"/>
            <a:ext cx="182499" cy="184150"/>
          </a:xfrm>
          <a:prstGeom prst="rect">
            <a:avLst/>
          </a:prstGeom>
        </p:spPr>
      </p:pic>
      <p:pic>
        <p:nvPicPr>
          <p:cNvPr id="3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1714494"/>
            <a:ext cx="182499" cy="184150"/>
          </a:xfrm>
          <a:prstGeom prst="rect">
            <a:avLst/>
          </a:prstGeom>
        </p:spPr>
      </p:pic>
      <p:pic>
        <p:nvPicPr>
          <p:cNvPr id="1026" name="Picture 2" descr="C:\Users\User\Desktop\РАБОТА\эконом\Презентация\фото инвестпрофил\1642386852_57-pro-dachnikov-com-p-sovremennie-korovniki-foto-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71816"/>
            <a:ext cx="2571800" cy="1714998"/>
          </a:xfrm>
          <a:prstGeom prst="rect">
            <a:avLst/>
          </a:prstGeom>
          <a:noFill/>
        </p:spPr>
      </p:pic>
      <p:pic>
        <p:nvPicPr>
          <p:cNvPr id="1027" name="Picture 3" descr="C:\Users\User\Desktop\РАБОТА\эконом\Презентация\фото инвестпрофил\b11672f10683473f1e89efe16486144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7481" y="3071816"/>
            <a:ext cx="2600347" cy="1733991"/>
          </a:xfrm>
          <a:prstGeom prst="rect">
            <a:avLst/>
          </a:prstGeom>
          <a:noFill/>
        </p:spPr>
      </p:pic>
      <p:pic>
        <p:nvPicPr>
          <p:cNvPr id="3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2071684"/>
            <a:ext cx="182499" cy="184150"/>
          </a:xfrm>
          <a:prstGeom prst="rect">
            <a:avLst/>
          </a:prstGeom>
        </p:spPr>
      </p:pic>
      <p:pic>
        <p:nvPicPr>
          <p:cNvPr id="3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2428874"/>
            <a:ext cx="182499" cy="184150"/>
          </a:xfrm>
          <a:prstGeom prst="rect">
            <a:avLst/>
          </a:prstGeom>
        </p:spPr>
      </p:pic>
      <p:pic>
        <p:nvPicPr>
          <p:cNvPr id="3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6710" y="2714626"/>
            <a:ext cx="182499" cy="1841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728" y="142858"/>
            <a:ext cx="7207754" cy="33083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Инвестиционные ниши</a:t>
            </a:r>
            <a:endParaRPr sz="200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</a:t>
            </a:r>
            <a:r>
              <a:rPr lang="ru-RU" dirty="0" err="1"/>
              <a:t>ь</a:t>
            </a:r>
            <a:endParaRPr spc="-20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25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9652" y="4214824"/>
            <a:ext cx="182499" cy="1841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00826" y="3714758"/>
            <a:ext cx="1741805" cy="7353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56000"/>
              </a:lnSpc>
              <a:spcBef>
                <a:spcPts val="70"/>
              </a:spcBef>
            </a:pP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Нет</a:t>
            </a:r>
            <a:r>
              <a:rPr sz="1000" spc="-2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инициатора,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нет</a:t>
            </a:r>
            <a:r>
              <a:rPr sz="1000" spc="-3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проекта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Нет</a:t>
            </a:r>
            <a:r>
              <a:rPr sz="1000" spc="-2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инициатора,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есть</a:t>
            </a:r>
            <a:r>
              <a:rPr sz="1000" spc="-3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Есть</a:t>
            </a:r>
            <a:r>
              <a:rPr sz="1000" spc="-2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инициатор</a:t>
            </a:r>
            <a:r>
              <a:rPr sz="1000" spc="-1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333E50"/>
                </a:solidFill>
                <a:latin typeface="Microsoft Sans Serif"/>
                <a:cs typeface="Microsoft Sans Serif"/>
              </a:rPr>
              <a:t>и</a:t>
            </a:r>
            <a:r>
              <a:rPr sz="1000" spc="-25" dirty="0">
                <a:solidFill>
                  <a:srgbClr val="333E5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333E50"/>
                </a:solidFill>
                <a:latin typeface="Microsoft Sans Serif"/>
                <a:cs typeface="Microsoft Sans Serif"/>
              </a:rPr>
              <a:t>проект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9652" y="4000510"/>
            <a:ext cx="182499" cy="1841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9652" y="3786196"/>
            <a:ext cx="182499" cy="1841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57158" y="571486"/>
            <a:ext cx="3660775" cy="209550"/>
          </a:xfrm>
          <a:custGeom>
            <a:avLst/>
            <a:gdLst/>
            <a:ahLst/>
            <a:cxnLst/>
            <a:rect l="l" t="t" r="r" b="b"/>
            <a:pathLst>
              <a:path w="3660775" h="209550">
                <a:moveTo>
                  <a:pt x="3660775" y="0"/>
                </a:moveTo>
                <a:lnTo>
                  <a:pt x="0" y="0"/>
                </a:lnTo>
                <a:lnTo>
                  <a:pt x="0" y="209550"/>
                </a:lnTo>
                <a:lnTo>
                  <a:pt x="3660775" y="209550"/>
                </a:lnTo>
                <a:lnTo>
                  <a:pt x="3660775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86446" y="428610"/>
            <a:ext cx="4864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Сумма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9971" y="882776"/>
            <a:ext cx="7562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12A35"/>
                </a:solidFill>
                <a:latin typeface="Arial"/>
                <a:cs typeface="Arial"/>
              </a:rPr>
              <a:t>(млн.</a:t>
            </a:r>
            <a:r>
              <a:rPr sz="1100" b="1" spc="-5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руб.)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5272" y="500048"/>
            <a:ext cx="494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Статус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8016" y="428610"/>
            <a:ext cx="6140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212A35"/>
                </a:solidFill>
                <a:latin typeface="Arial"/>
                <a:cs typeface="Arial"/>
              </a:rPr>
              <a:t>Рабочие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963593"/>
              </p:ext>
            </p:extLst>
          </p:nvPr>
        </p:nvGraphicFramePr>
        <p:xfrm>
          <a:off x="357158" y="571486"/>
          <a:ext cx="7286676" cy="2745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2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1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4314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5186045" algn="l"/>
                        </a:tabLst>
                      </a:pPr>
                      <a:r>
                        <a:rPr sz="1200" spc="-1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Наименование инвестиционного</a:t>
                      </a:r>
                      <a:r>
                        <a:rPr sz="1200" spc="1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проекта</a:t>
                      </a:r>
                      <a:r>
                        <a:rPr sz="120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650" b="1" spc="-15" baseline="12626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инвестиций</a:t>
                      </a:r>
                      <a:endParaRPr sz="1650" baseline="12626">
                        <a:latin typeface="Arial"/>
                        <a:cs typeface="Arial"/>
                      </a:endParaRPr>
                    </a:p>
                  </a:txBody>
                  <a:tcPr marL="0" marR="0" marT="88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-10" dirty="0">
                          <a:solidFill>
                            <a:srgbClr val="212A35"/>
                          </a:solidFill>
                          <a:latin typeface="Arial"/>
                          <a:cs typeface="Arial"/>
                        </a:rPr>
                        <a:t>места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774">
                <a:tc>
                  <a:txBody>
                    <a:bodyPr/>
                    <a:lstStyle/>
                    <a:p>
                      <a:pPr marL="99060" marR="215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759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1. </a:t>
                      </a:r>
                      <a:r>
                        <a:rPr lang="ru-RU" sz="1100" spc="-10" dirty="0" smtClean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Производство</a:t>
                      </a:r>
                      <a:r>
                        <a:rPr lang="ru-RU" sz="1100" spc="-10" baseline="0" dirty="0" smtClean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комбикорма для с/</a:t>
                      </a:r>
                      <a:r>
                        <a:rPr lang="ru-RU" sz="1100" spc="-10" baseline="0" dirty="0" err="1" smtClean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lang="ru-RU" sz="1100" spc="-10" baseline="0" dirty="0" smtClean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животных и птицы</a:t>
                      </a:r>
                      <a:endParaRPr sz="1100">
                        <a:solidFill>
                          <a:srgbClr val="FF000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1590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25" dirty="0" smtClean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0" marR="5016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Microsoft Sans Serif"/>
                          <a:cs typeface="Microsoft Sans Serif"/>
                        </a:rPr>
                        <a:t>4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10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00" spc="-25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Изготовление бетона и тротуарной плитки </a:t>
                      </a:r>
                      <a:endParaRPr sz="110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21590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Microsoft Sans Serif"/>
                          <a:cs typeface="Microsoft Sans Serif"/>
                        </a:rPr>
                        <a:t>15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0" marR="2413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5</a:t>
                      </a: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004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10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00" spc="-35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Мини</a:t>
                      </a:r>
                      <a:r>
                        <a:rPr lang="ru-RU" sz="1100" spc="-25" baseline="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завод по производству подсолнечного масла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28575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8</a:t>
                      </a: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3302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6</a:t>
                      </a: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10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00" spc="5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5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Открытие</a:t>
                      </a:r>
                      <a:r>
                        <a:rPr lang="ru-RU" sz="1100" spc="5" baseline="0" dirty="0">
                          <a:solidFill>
                            <a:srgbClr val="212A35"/>
                          </a:solidFill>
                          <a:latin typeface="Microsoft Sans Serif"/>
                          <a:cs typeface="Microsoft Sans Serif"/>
                        </a:rPr>
                        <a:t> пекарни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9845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6</a:t>
                      </a: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3302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5</a:t>
                      </a:r>
                    </a:p>
                  </a:txBody>
                  <a:tcPr marL="0" marR="0" marT="5588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5.</a:t>
                      </a:r>
                      <a:r>
                        <a:rPr lang="ru-RU" sz="1100" baseline="0" dirty="0">
                          <a:latin typeface="Microsoft Sans Serif"/>
                          <a:cs typeface="Microsoft Sans Serif"/>
                        </a:rPr>
                        <a:t> Промышленное выращивание ягод в открытом грунте (малина, смородина)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L="29845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200" dirty="0" smtClean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6. Открытие предприятия по переработки и консервации </a:t>
                      </a:r>
                      <a:r>
                        <a:rPr lang="ru-RU" sz="1100" dirty="0" smtClean="0">
                          <a:latin typeface="Microsoft Sans Serif"/>
                          <a:cs typeface="Microsoft Sans Serif"/>
                        </a:rPr>
                        <a:t>овощей и фруктов, изготовление соков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L="29845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0805" marR="21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7. Разведение</a:t>
                      </a:r>
                      <a:r>
                        <a:rPr lang="ru-RU" sz="1100" baseline="0" dirty="0">
                          <a:latin typeface="Microsoft Sans Serif"/>
                          <a:cs typeface="Microsoft Sans Serif"/>
                        </a:rPr>
                        <a:t> рыбы </a:t>
                      </a:r>
                      <a:r>
                        <a:rPr lang="ru-RU" sz="1100" baseline="0">
                          <a:latin typeface="Microsoft Sans Serif"/>
                          <a:cs typeface="Microsoft Sans Serif"/>
                        </a:rPr>
                        <a:t>в прудах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L="29845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7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pic>
        <p:nvPicPr>
          <p:cNvPr id="32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710" y="1142990"/>
            <a:ext cx="182499" cy="184150"/>
          </a:xfrm>
          <a:prstGeom prst="rect">
            <a:avLst/>
          </a:prstGeom>
        </p:spPr>
      </p:pic>
      <p:pic>
        <p:nvPicPr>
          <p:cNvPr id="3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710" y="1428742"/>
            <a:ext cx="182499" cy="184150"/>
          </a:xfrm>
          <a:prstGeom prst="rect">
            <a:avLst/>
          </a:prstGeom>
        </p:spPr>
      </p:pic>
      <p:pic>
        <p:nvPicPr>
          <p:cNvPr id="35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710" y="1785932"/>
            <a:ext cx="182499" cy="184150"/>
          </a:xfrm>
          <a:prstGeom prst="rect">
            <a:avLst/>
          </a:prstGeom>
        </p:spPr>
      </p:pic>
      <p:pic>
        <p:nvPicPr>
          <p:cNvPr id="30" name="Picture 4" descr="C:\Users\User\Desktop\РАБОТА\эконом\Презентация\фото инвестпрофил\3fca9bd647fc9a89363fc901dbf33ef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214692"/>
            <a:ext cx="2714644" cy="1500198"/>
          </a:xfrm>
          <a:prstGeom prst="rect">
            <a:avLst/>
          </a:prstGeom>
          <a:noFill/>
        </p:spPr>
      </p:pic>
      <p:pic>
        <p:nvPicPr>
          <p:cNvPr id="31" name="Picture 3" descr="C:\Users\User\Desktop\РАБОТА\эконом\Презентация\фото инвестпрофил\16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143254"/>
            <a:ext cx="2428892" cy="1547753"/>
          </a:xfrm>
          <a:prstGeom prst="rect">
            <a:avLst/>
          </a:prstGeom>
          <a:noFill/>
        </p:spPr>
      </p:pic>
      <p:pic>
        <p:nvPicPr>
          <p:cNvPr id="22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710" y="2071684"/>
            <a:ext cx="182499" cy="184150"/>
          </a:xfrm>
          <a:prstGeom prst="rect">
            <a:avLst/>
          </a:prstGeom>
        </p:spPr>
      </p:pic>
      <p:pic>
        <p:nvPicPr>
          <p:cNvPr id="23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710" y="2428874"/>
            <a:ext cx="182499" cy="184150"/>
          </a:xfrm>
          <a:prstGeom prst="rect">
            <a:avLst/>
          </a:prstGeom>
        </p:spPr>
      </p:pic>
      <p:pic>
        <p:nvPicPr>
          <p:cNvPr id="2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710" y="2714626"/>
            <a:ext cx="182499" cy="184150"/>
          </a:xfrm>
          <a:prstGeom prst="rect">
            <a:avLst/>
          </a:prstGeom>
        </p:spPr>
      </p:pic>
      <p:pic>
        <p:nvPicPr>
          <p:cNvPr id="2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710" y="3071816"/>
            <a:ext cx="182499" cy="1841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42845" y="1000114"/>
            <a:ext cx="2714644" cy="55399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dirty="0" err="1"/>
              <a:t>Минизавод</a:t>
            </a:r>
            <a:r>
              <a:rPr lang="ru-RU" dirty="0"/>
              <a:t> по производству подсолнечного масла</a:t>
            </a:r>
          </a:p>
          <a:p>
            <a:endParaRPr lang="ru-RU" dirty="0"/>
          </a:p>
        </p:txBody>
      </p:sp>
      <p:sp>
        <p:nvSpPr>
          <p:cNvPr id="21" name="object 26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</a:t>
            </a:r>
            <a:r>
              <a:rPr lang="ru-RU" dirty="0" err="1"/>
              <a:t>ь</a:t>
            </a:r>
            <a:endParaRPr spc="-20" dirty="0"/>
          </a:p>
        </p:txBody>
      </p:sp>
      <p:sp>
        <p:nvSpPr>
          <p:cNvPr id="22" name="object 25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23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26</a:t>
            </a:fld>
            <a:endParaRPr spc="-25" dirty="0"/>
          </a:p>
        </p:txBody>
      </p:sp>
      <p:pic>
        <p:nvPicPr>
          <p:cNvPr id="4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1428728" y="142858"/>
            <a:ext cx="7207754" cy="33083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Предлагаемые</a:t>
            </a:r>
            <a:r>
              <a:rPr kumimoji="0" lang="ru-RU" sz="2000" b="1" i="0" u="none" strike="noStrike" kern="0" cap="none" spc="-11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инвестиционные</a:t>
            </a:r>
            <a:r>
              <a:rPr kumimoji="0" lang="ru-RU" sz="2000" b="1" i="0" u="none" strike="noStrike" kern="0" cap="none" spc="-105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42844" y="2928940"/>
            <a:ext cx="2048510" cy="1140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lang="ru-RU"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23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spc="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8</a:t>
            </a:r>
            <a:r>
              <a:rPr lang="ru-RU" sz="1000" spc="-1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000" spc="-2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руб. 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Инвестор </a:t>
            </a:r>
            <a:r>
              <a:rPr lang="ru-RU" sz="1000" spc="23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ИП, ЮЛ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Рабочие места – 6 чел.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Самойловский район в лидерах по сбору подсолнечника, в 2023 году </a:t>
            </a:r>
            <a:r>
              <a:rPr lang="ru-RU" sz="1000" dirty="0" err="1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валовый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сбор - 125 997 т.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endParaRPr lang="ru-RU" sz="1000" dirty="0">
              <a:solidFill>
                <a:srgbClr val="212A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928926" y="857238"/>
            <a:ext cx="2286016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212A35"/>
                </a:solidFill>
                <a:latin typeface="Arial"/>
                <a:ea typeface="+mn-ea"/>
                <a:cs typeface="Arial"/>
              </a:rPr>
              <a:t>Строительство </a:t>
            </a:r>
            <a:r>
              <a:rPr lang="ru-RU" sz="1100" b="1" dirty="0" smtClean="0">
                <a:solidFill>
                  <a:srgbClr val="212A35"/>
                </a:solidFill>
                <a:latin typeface="Arial"/>
                <a:ea typeface="+mn-ea"/>
                <a:cs typeface="Arial"/>
              </a:rPr>
              <a:t>завода по изготовлению бетона и тротуарной плитки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2857488" y="3000378"/>
            <a:ext cx="250033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spc="23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1000" spc="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5" dirty="0" smtClean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sz="1000" spc="-15" smtClean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sz="1000" spc="-2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sz="1000" spc="-2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000" spc="-20" dirty="0">
              <a:solidFill>
                <a:srgbClr val="212A35"/>
              </a:solidFill>
              <a:latin typeface="Arial" pitchFamily="34" charset="0"/>
              <a:cs typeface="Arial" pitchFamily="34" charset="0"/>
            </a:endParaRP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Инвестор</a:t>
            </a:r>
            <a:r>
              <a:rPr sz="1000" spc="-2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23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ЮЛ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Рабочие места – </a:t>
            </a:r>
            <a:r>
              <a:rPr lang="ru-RU" sz="1000" dirty="0" smtClean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чел.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 smtClean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Изготовление бетона, тротуарной плитки, бордюров</a:t>
            </a:r>
            <a:endParaRPr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2857488" y="3786196"/>
            <a:ext cx="2048510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Сбыт продукции</a:t>
            </a:r>
            <a:r>
              <a:rPr sz="1000" b="1" spc="-1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000" b="1" spc="-10" dirty="0">
              <a:solidFill>
                <a:srgbClr val="212A35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Оптовые каналы </a:t>
            </a:r>
            <a:r>
              <a:rPr lang="ru-RU" sz="1000" spc="-10" dirty="0" smtClean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продаж строительным организациям,  физ. лицам, возможна реализация в соседние районы.</a:t>
            </a:r>
            <a:endParaRPr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5643570" y="1000114"/>
            <a:ext cx="27860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Производство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комбикорма для с/</a:t>
            </a:r>
            <a:r>
              <a:rPr kumimoji="0" lang="ru-RU" sz="1200" b="1" i="0" u="none" strike="noStrike" kern="0" cap="none" spc="0" normalizeH="0" noProof="0" dirty="0" err="1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животных и птицы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172" name="Picture 4" descr="C:\Users\User\Desktop\РАБОТА\эконом\Презентация\фото инвестпрофил\3fca9bd647fc9a89363fc901dbf33ef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304"/>
            <a:ext cx="2714644" cy="1500198"/>
          </a:xfrm>
          <a:prstGeom prst="rect">
            <a:avLst/>
          </a:prstGeom>
          <a:noFill/>
        </p:spPr>
      </p:pic>
      <p:sp>
        <p:nvSpPr>
          <p:cNvPr id="19" name="object 3"/>
          <p:cNvSpPr txBox="1"/>
          <p:nvPr/>
        </p:nvSpPr>
        <p:spPr>
          <a:xfrm>
            <a:off x="5715008" y="3000378"/>
            <a:ext cx="2500330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spc="23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1000" spc="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sz="1000" spc="-1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sz="1000" spc="-2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руб. </a:t>
            </a:r>
            <a:endParaRPr lang="ru-RU" sz="1000" spc="-20" dirty="0">
              <a:solidFill>
                <a:srgbClr val="212A35"/>
              </a:solidFill>
              <a:latin typeface="Arial" pitchFamily="34" charset="0"/>
              <a:cs typeface="Arial" pitchFamily="34" charset="0"/>
            </a:endParaRP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Инвестор</a:t>
            </a:r>
            <a:r>
              <a:rPr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23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- ИП,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ЮЛ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Рабочие места – 4 чел.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Наличие в районе сырьевой базы.</a:t>
            </a:r>
          </a:p>
        </p:txBody>
      </p:sp>
      <p:sp>
        <p:nvSpPr>
          <p:cNvPr id="20" name="object 4"/>
          <p:cNvSpPr txBox="1"/>
          <p:nvPr/>
        </p:nvSpPr>
        <p:spPr>
          <a:xfrm>
            <a:off x="5715008" y="3643320"/>
            <a:ext cx="2048510" cy="807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Обеспеченность</a:t>
            </a:r>
            <a:r>
              <a:rPr sz="1000" b="1" spc="5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спросом</a:t>
            </a:r>
            <a:r>
              <a:rPr sz="1000" b="1" spc="-1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000" b="1" spc="-10" dirty="0">
              <a:solidFill>
                <a:srgbClr val="212A35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Внутренний: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реализация через розничные магазины.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Внешний: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поставка в магазины соседних районов.</a:t>
            </a:r>
            <a:endParaRPr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 descr="C:\Users\User\Desktop\РАБОТА\эконом\Презентация\фото инвестпрофил\16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78" y="1357304"/>
            <a:ext cx="2466358" cy="150019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0" y="3857634"/>
            <a:ext cx="235745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Обеспеченность</a:t>
            </a:r>
            <a:r>
              <a:rPr lang="ru-RU" sz="1000" b="1" spc="5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спросом: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Внутренний: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реализация через розничные магазины, ярмарки.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Внешний: 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поставки в сетевые магазины.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357304"/>
            <a:ext cx="246153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1428728" y="142858"/>
            <a:ext cx="7207754" cy="33083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Предлагаемые</a:t>
            </a:r>
            <a:r>
              <a:rPr kumimoji="0" lang="ru-RU" sz="2000" b="1" i="0" u="none" strike="noStrike" kern="0" cap="none" spc="-11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инвестиционные</a:t>
            </a:r>
            <a:r>
              <a:rPr kumimoji="0" lang="ru-RU" sz="2000" b="1" i="0" u="none" strike="noStrike" kern="0" cap="none" spc="-105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-10" normalizeH="0" baseline="0" noProof="0" dirty="0">
                <a:ln>
                  <a:noFill/>
                </a:ln>
                <a:solidFill>
                  <a:srgbClr val="333E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642910" y="785800"/>
            <a:ext cx="20002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Открытие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пекарни / кондитерского цеха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285720" y="3071816"/>
            <a:ext cx="2500330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spc="23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1000" spc="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sz="1000" spc="-1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sz="1000" spc="-2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sz="1000" spc="-2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000" spc="-20" dirty="0">
              <a:solidFill>
                <a:srgbClr val="212A35"/>
              </a:solidFill>
              <a:latin typeface="Arial" pitchFamily="34" charset="0"/>
              <a:cs typeface="Arial" pitchFamily="34" charset="0"/>
            </a:endParaRP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Инвестор</a:t>
            </a:r>
            <a:r>
              <a:rPr sz="1000" spc="-2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23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ИП, ЮЛ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Рабочие места – 5 чел.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14282" y="3571882"/>
            <a:ext cx="250033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Обеспеченность спросом: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Внутренний: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жители Самойловского района. Реализация через торговые точки.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Внешний: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поставка готовой продукции в магазины соседних районов.</a:t>
            </a:r>
            <a:endParaRPr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6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</a:t>
            </a:r>
            <a:r>
              <a:rPr lang="ru-RU" dirty="0" err="1"/>
              <a:t>ь</a:t>
            </a:r>
            <a:endParaRPr spc="-20" dirty="0"/>
          </a:p>
        </p:txBody>
      </p:sp>
      <p:sp>
        <p:nvSpPr>
          <p:cNvPr id="22" name="object 25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23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27</a:t>
            </a:fld>
            <a:endParaRPr spc="-25" dirty="0"/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5857884" y="857238"/>
            <a:ext cx="30718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Промышленное выращивание ягод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 открытом грунте (малина, смородина)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12A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6000760" y="3071816"/>
            <a:ext cx="2500330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spc="23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1000" spc="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sz="1000" spc="-1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sz="1000" spc="-2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sz="1000" spc="-2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000" spc="-20" dirty="0">
              <a:solidFill>
                <a:srgbClr val="212A35"/>
              </a:solidFill>
              <a:latin typeface="Arial" pitchFamily="34" charset="0"/>
              <a:cs typeface="Arial" pitchFamily="34" charset="0"/>
            </a:endParaRP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Инвестор</a:t>
            </a:r>
            <a:r>
              <a:rPr sz="1000" spc="-2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23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ЮЛ, ИП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Рабочие места – 4 чел.</a:t>
            </a:r>
          </a:p>
        </p:txBody>
      </p:sp>
      <p:sp>
        <p:nvSpPr>
          <p:cNvPr id="20" name="object 4"/>
          <p:cNvSpPr txBox="1"/>
          <p:nvPr/>
        </p:nvSpPr>
        <p:spPr>
          <a:xfrm>
            <a:off x="6000760" y="3571882"/>
            <a:ext cx="3000396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Обеспеченность спросом: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Внутренний: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в районе выращиванием зерновых культур занято 169 организаций, в связи с этим имеется спрос на оборудование и запасные части для сельскохозяйственных машин.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Внешний: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р.п. Елань Волгоградской области</a:t>
            </a:r>
            <a:endParaRPr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РАБОТА\эконом\Презентация\фото инвестпрофил\кондитер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8"/>
            <a:ext cx="2714644" cy="1806961"/>
          </a:xfrm>
          <a:prstGeom prst="rect">
            <a:avLst/>
          </a:prstGeom>
          <a:noFill/>
        </p:spPr>
      </p:pic>
      <p:pic>
        <p:nvPicPr>
          <p:cNvPr id="1027" name="Picture 3" descr="C:\Users\User\Desktop\РАБОТА\эконом\Презентация\фото инвестпрофил\выращивание мали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6"/>
            <a:ext cx="2873816" cy="1643074"/>
          </a:xfrm>
          <a:prstGeom prst="rect">
            <a:avLst/>
          </a:prstGeom>
          <a:noFill/>
        </p:spPr>
      </p:pic>
      <p:sp>
        <p:nvSpPr>
          <p:cNvPr id="25" name="Текст 2"/>
          <p:cNvSpPr txBox="1">
            <a:spLocks/>
          </p:cNvSpPr>
          <p:nvPr/>
        </p:nvSpPr>
        <p:spPr>
          <a:xfrm>
            <a:off x="3143240" y="785800"/>
            <a:ext cx="228601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Открытие мини предприятия по переработке и консервации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овощей и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руктов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A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т.ч. с закупкой овощей у ЛПХ и КФХ</a:t>
            </a:r>
          </a:p>
        </p:txBody>
      </p:sp>
      <p:pic>
        <p:nvPicPr>
          <p:cNvPr id="1028" name="Picture 4" descr="C:\Users\User\Desktop\РАБОТА\эконом\Презентация\фото инвестпрофил\консервация овощ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14495"/>
            <a:ext cx="2571736" cy="1428760"/>
          </a:xfrm>
          <a:prstGeom prst="rect">
            <a:avLst/>
          </a:prstGeom>
          <a:noFill/>
        </p:spPr>
      </p:pic>
      <p:sp>
        <p:nvSpPr>
          <p:cNvPr id="26" name="object 3"/>
          <p:cNvSpPr txBox="1"/>
          <p:nvPr/>
        </p:nvSpPr>
        <p:spPr>
          <a:xfrm>
            <a:off x="3143240" y="3214692"/>
            <a:ext cx="2500330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spc="23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1000" spc="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sz="1000" spc="-1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sz="1000" spc="-2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sz="1000" spc="-2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000" spc="-20" dirty="0">
              <a:solidFill>
                <a:srgbClr val="212A35"/>
              </a:solidFill>
              <a:latin typeface="Arial" pitchFamily="34" charset="0"/>
              <a:cs typeface="Arial" pitchFamily="34" charset="0"/>
            </a:endParaRP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Инвестор</a:t>
            </a:r>
            <a:r>
              <a:rPr sz="1000" spc="-25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235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 ЮЛ, ИП</a:t>
            </a:r>
          </a:p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Рабочие места – 5 чел.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3143240" y="3714758"/>
            <a:ext cx="2500330" cy="11150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Обеспеченность спросом: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Внутренний: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жители Самойловского района. Реализация через торговые точки.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Внешний: </a:t>
            </a:r>
            <a:r>
              <a:rPr lang="ru-RU" sz="1000" spc="-10" dirty="0">
                <a:solidFill>
                  <a:srgbClr val="212A35"/>
                </a:solidFill>
                <a:latin typeface="Arial" pitchFamily="34" charset="0"/>
                <a:cs typeface="Arial" pitchFamily="34" charset="0"/>
              </a:rPr>
              <a:t>поставка готовой продукции в сетевые магазины, в т.ч.  соседних районов.</a:t>
            </a:r>
            <a:endParaRPr sz="10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75200"/>
            <a:ext cx="9144000" cy="368300"/>
            <a:chOff x="0" y="4775200"/>
            <a:chExt cx="9144000" cy="368300"/>
          </a:xfrm>
        </p:grpSpPr>
        <p:sp>
          <p:nvSpPr>
            <p:cNvPr id="3" name="object 3"/>
            <p:cNvSpPr/>
            <p:nvPr/>
          </p:nvSpPr>
          <p:spPr>
            <a:xfrm>
              <a:off x="0" y="4776787"/>
              <a:ext cx="9144000" cy="367030"/>
            </a:xfrm>
            <a:custGeom>
              <a:avLst/>
              <a:gdLst/>
              <a:ahLst/>
              <a:cxnLst/>
              <a:rect l="l" t="t" r="r" b="b"/>
              <a:pathLst>
                <a:path w="9144000" h="367029">
                  <a:moveTo>
                    <a:pt x="9144000" y="36671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66710"/>
                  </a:lnTo>
                  <a:lnTo>
                    <a:pt x="9144000" y="36671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775199"/>
              <a:ext cx="6562725" cy="368300"/>
            </a:xfrm>
            <a:custGeom>
              <a:avLst/>
              <a:gdLst/>
              <a:ahLst/>
              <a:cxnLst/>
              <a:rect l="l" t="t" r="r" b="b"/>
              <a:pathLst>
                <a:path w="6562725" h="368300">
                  <a:moveTo>
                    <a:pt x="6396101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6357137" y="368300"/>
                  </a:lnTo>
                  <a:lnTo>
                    <a:pt x="6396101" y="0"/>
                  </a:lnTo>
                  <a:close/>
                </a:path>
                <a:path w="6562725" h="368300">
                  <a:moveTo>
                    <a:pt x="6562725" y="0"/>
                  </a:moveTo>
                  <a:lnTo>
                    <a:pt x="6481699" y="0"/>
                  </a:lnTo>
                  <a:lnTo>
                    <a:pt x="6441237" y="368300"/>
                  </a:lnTo>
                  <a:lnTo>
                    <a:pt x="6522148" y="368300"/>
                  </a:lnTo>
                  <a:lnTo>
                    <a:pt x="656272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0484" y="2663774"/>
            <a:ext cx="3883660" cy="11971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  <a:tabLst>
                <a:tab pos="18478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Опережающее</a:t>
            </a:r>
            <a:r>
              <a:rPr sz="7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развитие</a:t>
            </a:r>
            <a:r>
              <a:rPr sz="700" spc="1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Саратовской</a:t>
            </a:r>
            <a:r>
              <a:rPr sz="700" spc="6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области</a:t>
            </a:r>
            <a:r>
              <a:rPr sz="7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18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оттягивание</a:t>
            </a:r>
            <a:r>
              <a:rPr sz="7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квалифицированных</a:t>
            </a:r>
            <a:r>
              <a:rPr sz="700" spc="5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кадров,</a:t>
            </a: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рост</a:t>
            </a:r>
            <a:r>
              <a:rPr sz="700" spc="-2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уровня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оплаты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труда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0665" marR="44450" indent="-228600">
              <a:lnSpc>
                <a:spcPct val="100000"/>
              </a:lnSpc>
              <a:buFont typeface="+mj-lt"/>
              <a:buAutoNum type="arabicPeriod"/>
              <a:tabLst>
                <a:tab pos="18478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Опережающее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развитие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соседних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районов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:</a:t>
            </a:r>
            <a:r>
              <a:rPr sz="700" spc="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700" spc="-1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Балашовский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,</a:t>
            </a:r>
            <a:r>
              <a:rPr sz="700" spc="3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Калининский</a:t>
            </a:r>
            <a:r>
              <a:rPr sz="700" spc="18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18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оттягивание</a:t>
            </a:r>
            <a:r>
              <a:rPr sz="7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кадров</a:t>
            </a:r>
            <a:r>
              <a:rPr sz="700" spc="3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700" spc="1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инвесторов</a:t>
            </a: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18478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Сокращение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 поголовья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скота 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из-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за</a:t>
            </a:r>
            <a:r>
              <a:rPr sz="700" spc="-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эпидемии животных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18478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Рост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затрат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</a:t>
            </a:r>
            <a:r>
              <a:rPr sz="7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закупку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обслуживание</a:t>
            </a:r>
            <a:r>
              <a:rPr sz="7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импортной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техники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(валютные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риски)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184785" algn="l"/>
              </a:tabLst>
            </a:pP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Истощение</a:t>
            </a:r>
            <a:r>
              <a:rPr sz="700" spc="-1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земель</a:t>
            </a:r>
            <a:r>
              <a:rPr sz="700" spc="-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снижение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плодородия</a:t>
            </a:r>
            <a:r>
              <a:rPr sz="700" spc="1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вследствие</a:t>
            </a: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интенсивного</a:t>
            </a:r>
            <a:r>
              <a:rPr sz="700" spc="2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использования,</a:t>
            </a:r>
            <a:r>
              <a:rPr sz="700" spc="4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т.ч.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внесением</a:t>
            </a:r>
            <a:r>
              <a:rPr sz="7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химических</a:t>
            </a:r>
            <a:r>
              <a:rPr sz="700" spc="5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удобрений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18478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Нестабильность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рынка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зерна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18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7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зависимость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от</a:t>
            </a:r>
            <a:r>
              <a:rPr sz="7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рынка</a:t>
            </a:r>
            <a:r>
              <a:rPr sz="700" spc="-1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сырья</a:t>
            </a:r>
            <a:endParaRPr lang="ru-RU" sz="700" spc="-2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184785" algn="l"/>
              </a:tabLst>
            </a:pPr>
            <a:r>
              <a:rPr lang="ru-RU"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Переподчинение областных структур: больница и т.д.</a:t>
            </a: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184785" algn="l"/>
              </a:tabLst>
            </a:pPr>
            <a:r>
              <a:rPr lang="ru-RU"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Смена «прописки» крупных организаций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1450" y="585851"/>
            <a:ext cx="8807450" cy="3989704"/>
          </a:xfrm>
          <a:custGeom>
            <a:avLst/>
            <a:gdLst/>
            <a:ahLst/>
            <a:cxnLst/>
            <a:rect l="l" t="t" r="r" b="b"/>
            <a:pathLst>
              <a:path w="8807450" h="3989704">
                <a:moveTo>
                  <a:pt x="4402201" y="0"/>
                </a:moveTo>
                <a:lnTo>
                  <a:pt x="4402201" y="3989324"/>
                </a:lnTo>
              </a:path>
              <a:path w="8807450" h="3989704">
                <a:moveTo>
                  <a:pt x="0" y="1955800"/>
                </a:moveTo>
                <a:lnTo>
                  <a:pt x="8807450" y="1955800"/>
                </a:lnTo>
              </a:path>
            </a:pathLst>
          </a:custGeom>
          <a:ln w="381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40834" y="2012695"/>
            <a:ext cx="9398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860" algn="l"/>
              </a:tabLst>
            </a:pPr>
            <a:r>
              <a:rPr sz="3300" b="1" spc="-50" dirty="0">
                <a:solidFill>
                  <a:srgbClr val="4471C4"/>
                </a:solidFill>
                <a:latin typeface="Arial"/>
                <a:cs typeface="Arial"/>
              </a:rPr>
              <a:t>S</a:t>
            </a:r>
            <a:r>
              <a:rPr sz="3300" b="1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3300" b="1" spc="-50" dirty="0">
                <a:solidFill>
                  <a:srgbClr val="AEABAB"/>
                </a:solidFill>
                <a:latin typeface="Arial"/>
                <a:cs typeface="Arial"/>
              </a:rPr>
              <a:t>W</a:t>
            </a:r>
            <a:endParaRPr sz="33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23" name="object 23"/>
          <p:cNvSpPr txBox="1"/>
          <p:nvPr/>
        </p:nvSpPr>
        <p:spPr>
          <a:xfrm>
            <a:off x="8748464" y="4904740"/>
            <a:ext cx="241261" cy="230832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lang="ru-RU" sz="1500" b="1" spc="-5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8300" y="2523820"/>
            <a:ext cx="8597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3300" b="1" spc="-50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3300" b="1" dirty="0">
                <a:solidFill>
                  <a:srgbClr val="44536A"/>
                </a:solidFill>
                <a:latin typeface="Arial"/>
                <a:cs typeface="Arial"/>
              </a:rPr>
              <a:t>	</a:t>
            </a:r>
            <a:r>
              <a:rPr sz="3300" b="1" spc="-50" dirty="0">
                <a:solidFill>
                  <a:srgbClr val="538235"/>
                </a:solidFill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7972" y="582294"/>
            <a:ext cx="3905885" cy="11971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  <a:tabLst>
                <a:tab pos="24066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Нет</a:t>
            </a:r>
            <a:r>
              <a:rPr sz="700" spc="-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свободных</a:t>
            </a:r>
            <a:r>
              <a:rPr sz="7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пахотных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 земель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240665" algn="l"/>
              </a:tabLst>
            </a:pP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Постоянный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отток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средств</a:t>
            </a:r>
            <a:r>
              <a:rPr sz="700" spc="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185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часть</a:t>
            </a:r>
            <a:r>
              <a:rPr sz="700" spc="-3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товаров жители</a:t>
            </a:r>
            <a:r>
              <a:rPr sz="700" spc="-2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покупают</a:t>
            </a:r>
            <a:r>
              <a:rPr sz="700" spc="2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городе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240665" algn="l"/>
              </a:tabLst>
            </a:pP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Отдаленность от областного центра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24066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Часть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внутрипоселковых</a:t>
            </a:r>
            <a:r>
              <a:rPr sz="7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дорог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185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грунтовые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24066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Ветхие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сети</a:t>
            </a:r>
            <a:r>
              <a:rPr sz="700" spc="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водоснабжения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240665" algn="l"/>
              </a:tabLst>
            </a:pP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Разливы</a:t>
            </a:r>
            <a:r>
              <a:rPr sz="700" spc="-3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реки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Нехватка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квалифицированных</a:t>
            </a:r>
            <a:r>
              <a:rPr sz="7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специалистов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социальной сферы</a:t>
            </a:r>
            <a:r>
              <a:rPr sz="7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(врачи,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учителя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185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700" spc="-2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0">
                <a:solidFill>
                  <a:schemeClr val="tx1"/>
                </a:solidFill>
                <a:latin typeface="Microsoft Sans Serif"/>
                <a:cs typeface="Microsoft Sans Serif"/>
              </a:rPr>
              <a:t>едут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город)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24066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Низкая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покупательная</a:t>
            </a:r>
            <a:r>
              <a:rPr sz="700" spc="5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способность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населения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24066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Незначительная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концентрация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покупателей</a:t>
            </a:r>
            <a:r>
              <a:rPr sz="7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небольших населенных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пунктах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+mj-lt"/>
              <a:buAutoNum type="arabicPeriod"/>
              <a:tabLst>
                <a:tab pos="24066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Сложности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 с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получением</a:t>
            </a:r>
            <a:r>
              <a:rPr sz="700" spc="4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полного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необходимого</a:t>
            </a:r>
            <a:r>
              <a:rPr sz="7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спектра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медицинских</a:t>
            </a:r>
            <a:r>
              <a:rPr sz="700" spc="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услуг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6626" y="597111"/>
            <a:ext cx="206375" cy="1407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dirty="0">
                <a:solidFill>
                  <a:srgbClr val="767070"/>
                </a:solidFill>
                <a:latin typeface="Arial"/>
                <a:cs typeface="Arial"/>
              </a:rPr>
              <a:t>Слабые</a:t>
            </a:r>
            <a:r>
              <a:rPr sz="1250" b="1" spc="75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767070"/>
                </a:solidFill>
                <a:latin typeface="Arial"/>
                <a:cs typeface="Arial"/>
              </a:rPr>
              <a:t>стороны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8575" y="2647568"/>
            <a:ext cx="3897629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Приоритетное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развитие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туризма</a:t>
            </a:r>
            <a:r>
              <a:rPr sz="7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ТО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066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Наличие в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регионе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неудовлетворенного</a:t>
            </a:r>
            <a:r>
              <a:rPr sz="7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спроса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молочную</a:t>
            </a:r>
            <a:r>
              <a:rPr sz="7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мясную</a:t>
            </a:r>
            <a:r>
              <a:rPr sz="700" spc="3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продукцию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Востребованность</a:t>
            </a:r>
            <a:r>
              <a:rPr sz="7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продукции</a:t>
            </a:r>
            <a:r>
              <a:rPr sz="7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глубокой</a:t>
            </a:r>
            <a:r>
              <a:rPr sz="700" spc="3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переработки</a:t>
            </a:r>
            <a:r>
              <a:rPr sz="700" spc="3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мяса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 зерновых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066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Развитие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животноводства</a:t>
            </a:r>
            <a:r>
              <a:rPr sz="7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в</a:t>
            </a:r>
            <a:r>
              <a:rPr sz="700" spc="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Саратовской</a:t>
            </a:r>
            <a:r>
              <a:rPr sz="700" spc="2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области</a:t>
            </a:r>
            <a:r>
              <a:rPr sz="7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18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востребованность</a:t>
            </a:r>
            <a:r>
              <a:rPr sz="700" spc="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кормов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066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Рост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спроса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</a:t>
            </a:r>
            <a:r>
              <a:rPr sz="7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рыбную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продукцию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066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Востребованность</a:t>
            </a:r>
            <a:r>
              <a:rPr sz="700" spc="4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продукции</a:t>
            </a:r>
            <a:r>
              <a:rPr sz="700" spc="6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коневодства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marR="9842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Развитие</a:t>
            </a:r>
            <a:r>
              <a:rPr sz="700" spc="-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тренда </a:t>
            </a:r>
            <a:r>
              <a:rPr sz="7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эко-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туризма:</a:t>
            </a:r>
            <a:r>
              <a:rPr sz="700" spc="4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эко-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поселения,</a:t>
            </a:r>
            <a:r>
              <a:rPr sz="700" spc="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эко-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фермы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1300" marR="18923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Реализация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программ комплексного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развития</a:t>
            </a:r>
            <a:r>
              <a:rPr sz="7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сельскохозяйственных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территорий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50" dirty="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700" spc="5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программа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развития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сельского</a:t>
            </a:r>
            <a:r>
              <a:rPr sz="700" spc="-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предпринимательства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066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Развитость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сектора</a:t>
            </a:r>
            <a:r>
              <a:rPr sz="700" spc="2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ЛПХ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48951" y="3324576"/>
            <a:ext cx="206375" cy="11080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10" dirty="0">
                <a:solidFill>
                  <a:srgbClr val="538235"/>
                </a:solidFill>
                <a:latin typeface="Arial"/>
                <a:cs typeface="Arial"/>
              </a:rPr>
              <a:t>Возможности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484" y="139700"/>
            <a:ext cx="4237990" cy="19037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5"/>
              </a:spcBef>
            </a:pPr>
            <a:r>
              <a:rPr lang="ru-RU" sz="2000" b="1" spc="-30" dirty="0">
                <a:solidFill>
                  <a:srgbClr val="333E50"/>
                </a:solidFill>
                <a:latin typeface="Arial"/>
                <a:cs typeface="Arial"/>
              </a:rPr>
              <a:t>    </a:t>
            </a:r>
            <a:r>
              <a:rPr b="1" spc="-30">
                <a:solidFill>
                  <a:srgbClr val="333E50"/>
                </a:solidFill>
                <a:latin typeface="Arial"/>
                <a:cs typeface="Arial"/>
              </a:rPr>
              <a:t>SWOT-</a:t>
            </a:r>
            <a:r>
              <a:rPr b="1">
                <a:solidFill>
                  <a:srgbClr val="333E50"/>
                </a:solidFill>
                <a:latin typeface="Arial"/>
                <a:cs typeface="Arial"/>
              </a:rPr>
              <a:t>анализ</a:t>
            </a:r>
            <a:r>
              <a:rPr b="1" spc="-7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lang="ru-RU" b="1" spc="-10" dirty="0">
                <a:solidFill>
                  <a:srgbClr val="333E50"/>
                </a:solidFill>
                <a:latin typeface="Arial"/>
                <a:cs typeface="Arial"/>
              </a:rPr>
              <a:t>Самойловского</a:t>
            </a:r>
            <a:r>
              <a:rPr b="1" spc="-5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lang="ru-RU" b="1" spc="-50" dirty="0">
                <a:solidFill>
                  <a:srgbClr val="333E50"/>
                </a:solidFill>
                <a:latin typeface="Arial"/>
                <a:cs typeface="Arial"/>
              </a:rPr>
              <a:t>     </a:t>
            </a:r>
          </a:p>
          <a:p>
            <a:pPr marL="206375">
              <a:lnSpc>
                <a:spcPct val="100000"/>
              </a:lnSpc>
              <a:spcBef>
                <a:spcPts val="105"/>
              </a:spcBef>
            </a:pPr>
            <a:r>
              <a:rPr lang="ru-RU" b="1" spc="-50" dirty="0">
                <a:solidFill>
                  <a:srgbClr val="333E50"/>
                </a:solidFill>
                <a:latin typeface="Arial"/>
                <a:cs typeface="Arial"/>
              </a:rPr>
              <a:t>     </a:t>
            </a:r>
            <a:r>
              <a:rPr b="1" spc="-10">
                <a:solidFill>
                  <a:srgbClr val="333E50"/>
                </a:solidFill>
                <a:latin typeface="Arial"/>
                <a:cs typeface="Arial"/>
              </a:rPr>
              <a:t>района</a:t>
            </a:r>
            <a:endParaRPr sz="7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AutoNum type="arabicPeriod"/>
              <a:tabLst>
                <a:tab pos="184785" algn="l"/>
              </a:tabLst>
            </a:pPr>
            <a:endParaRPr lang="ru-RU" sz="700" spc="-1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AutoNum type="arabicPeriod"/>
              <a:tabLst>
                <a:tab pos="184785" algn="l"/>
              </a:tabLst>
            </a:pP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Перекресток</a:t>
            </a:r>
            <a:r>
              <a:rPr sz="700" spc="2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федеральной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региональной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трасс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AutoNum type="arabicPeriod"/>
              <a:tabLst>
                <a:tab pos="18478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Незадействованные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внутри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МО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трудовые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ресурсы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(примерно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2</a:t>
            </a:r>
            <a:r>
              <a:rPr sz="7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тыс.</a:t>
            </a:r>
            <a:r>
              <a:rPr sz="7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чел.)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AutoNum type="arabicPeriod"/>
              <a:tabLst>
                <a:tab pos="18478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Свободные</a:t>
            </a:r>
            <a:r>
              <a:rPr sz="7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энергетические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ресурсы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:</a:t>
            </a:r>
            <a:r>
              <a:rPr sz="700" spc="1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газ</a:t>
            </a:r>
            <a:r>
              <a:rPr lang="ru-RU"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, э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лектроэнергия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AutoNum type="arabicPeriod" startAt="5"/>
              <a:tabLst>
                <a:tab pos="184785" algn="l"/>
              </a:tabLst>
            </a:pP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Высокая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плодородность</a:t>
            </a:r>
            <a:r>
              <a:rPr sz="700" spc="35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земель</a:t>
            </a:r>
          </a:p>
          <a:p>
            <a:pPr marL="184785" marR="503555" indent="-172720">
              <a:lnSpc>
                <a:spcPct val="100000"/>
              </a:lnSpc>
              <a:buAutoNum type="arabicPeriod" startAt="5"/>
              <a:tabLst>
                <a:tab pos="18478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Население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обеспечено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социальными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услугами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(кроме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медицины)</a:t>
            </a:r>
            <a:r>
              <a:rPr sz="7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</a:t>
            </a:r>
            <a:r>
              <a:rPr sz="7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резервом: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спорт,</a:t>
            </a:r>
            <a:r>
              <a:rPr sz="700" spc="50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детство,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образование,</a:t>
            </a:r>
            <a:r>
              <a:rPr sz="7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культура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AutoNum type="arabicPeriod" startAt="5"/>
              <a:tabLst>
                <a:tab pos="18478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Наличие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свободных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объектов</a:t>
            </a:r>
            <a:r>
              <a:rPr sz="700" spc="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капитального</a:t>
            </a:r>
            <a:r>
              <a:rPr sz="7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строительства</a:t>
            </a:r>
            <a:endParaRPr sz="7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AutoNum type="arabicPeriod" startAt="5"/>
              <a:tabLst>
                <a:tab pos="184785" algn="l"/>
              </a:tabLst>
            </a:pP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Наличие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свободных</a:t>
            </a:r>
            <a:r>
              <a:rPr sz="7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площадей</a:t>
            </a:r>
            <a:r>
              <a:rPr sz="7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(земли)</a:t>
            </a:r>
            <a:r>
              <a:rPr sz="700" dirty="0">
                <a:solidFill>
                  <a:schemeClr val="tx1"/>
                </a:solidFill>
                <a:latin typeface="Microsoft Sans Serif"/>
                <a:cs typeface="Microsoft Sans Serif"/>
              </a:rPr>
              <a:t> под</a:t>
            </a:r>
            <a:r>
              <a:rPr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700">
                <a:solidFill>
                  <a:schemeClr val="tx1"/>
                </a:solidFill>
                <a:latin typeface="Microsoft Sans Serif"/>
                <a:cs typeface="Microsoft Sans Serif"/>
              </a:rPr>
              <a:t>ведение</a:t>
            </a:r>
            <a:r>
              <a:rPr sz="700" spc="-10">
                <a:solidFill>
                  <a:schemeClr val="tx1"/>
                </a:solidFill>
                <a:latin typeface="Microsoft Sans Serif"/>
                <a:cs typeface="Microsoft Sans Serif"/>
              </a:rPr>
              <a:t> бизнеса</a:t>
            </a:r>
            <a:endParaRPr lang="ru-RU" sz="700" spc="-1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AutoNum type="arabicPeriod" startAt="5"/>
              <a:tabLst>
                <a:tab pos="184785" algn="l"/>
              </a:tabLst>
            </a:pP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Наличие железной дороги</a:t>
            </a:r>
          </a:p>
          <a:p>
            <a:pPr marL="184785" indent="-172085">
              <a:lnSpc>
                <a:spcPct val="100000"/>
              </a:lnSpc>
              <a:buAutoNum type="arabicPeriod" startAt="5"/>
              <a:tabLst>
                <a:tab pos="184785" algn="l"/>
              </a:tabLst>
            </a:pP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Свободные полезные ископаемые, суглинок. Глина</a:t>
            </a:r>
          </a:p>
          <a:p>
            <a:pPr marL="184785" indent="-172085">
              <a:lnSpc>
                <a:spcPct val="100000"/>
              </a:lnSpc>
              <a:buAutoNum type="arabicPeriod" startAt="5"/>
              <a:tabLst>
                <a:tab pos="184785" algn="l"/>
              </a:tabLst>
            </a:pPr>
            <a:r>
              <a:rPr lang="ru-RU" sz="7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Благоприятный климат и экологическая ситуация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87760" y="492544"/>
            <a:ext cx="206375" cy="1515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dirty="0">
                <a:solidFill>
                  <a:srgbClr val="4471C4"/>
                </a:solidFill>
                <a:latin typeface="Arial"/>
                <a:cs typeface="Arial"/>
              </a:rPr>
              <a:t>Сильные</a:t>
            </a:r>
            <a:r>
              <a:rPr sz="1250" b="1" spc="10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4471C4"/>
                </a:solidFill>
                <a:latin typeface="Arial"/>
                <a:cs typeface="Arial"/>
              </a:rPr>
              <a:t>стороны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6048" y="3497408"/>
            <a:ext cx="206375" cy="601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10" dirty="0">
                <a:solidFill>
                  <a:srgbClr val="767070"/>
                </a:solidFill>
                <a:latin typeface="Arial"/>
                <a:cs typeface="Arial"/>
              </a:rPr>
              <a:t>Угрозы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24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603" y="138176"/>
            <a:ext cx="6786611" cy="33083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333E50"/>
                </a:solidFill>
              </a:rPr>
              <a:t>Первоочередные</a:t>
            </a:r>
            <a:r>
              <a:rPr sz="2000" spc="-80" dirty="0">
                <a:solidFill>
                  <a:srgbClr val="333E50"/>
                </a:solidFill>
              </a:rPr>
              <a:t> </a:t>
            </a:r>
            <a:r>
              <a:rPr sz="2000" spc="-10" dirty="0">
                <a:solidFill>
                  <a:srgbClr val="333E50"/>
                </a:solidFill>
              </a:rPr>
              <a:t>мероприятия</a:t>
            </a:r>
            <a:endParaRPr sz="200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75615" y="544449"/>
            <a:ext cx="13138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212A35"/>
                </a:solidFill>
                <a:latin typeface="Arial"/>
                <a:cs typeface="Arial"/>
              </a:rPr>
              <a:t>Развитие</a:t>
            </a:r>
            <a:r>
              <a:rPr sz="800" b="1" spc="-1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12A35"/>
                </a:solidFill>
                <a:latin typeface="Arial"/>
                <a:cs typeface="Arial"/>
              </a:rPr>
              <a:t>деловой</a:t>
            </a:r>
            <a:r>
              <a:rPr sz="800" b="1" spc="-5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12A35"/>
                </a:solidFill>
                <a:latin typeface="Arial"/>
                <a:cs typeface="Arial"/>
              </a:rPr>
              <a:t>среды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10"/>
          <p:cNvSpPr txBox="1"/>
          <p:nvPr/>
        </p:nvSpPr>
        <p:spPr>
          <a:xfrm>
            <a:off x="285720" y="785800"/>
            <a:ext cx="4357718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4455" algn="just">
              <a:lnSpc>
                <a:spcPct val="100000"/>
              </a:lnSpc>
            </a:pP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1.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Разработка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мер и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оказание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поддержка</a:t>
            </a:r>
            <a:r>
              <a:rPr sz="900" spc="1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проектов</a:t>
            </a:r>
            <a:r>
              <a:rPr sz="900" spc="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мясного</a:t>
            </a:r>
            <a:r>
              <a:rPr sz="900" spc="1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15" dirty="0">
                <a:solidFill>
                  <a:srgbClr val="212A35"/>
                </a:solidFill>
                <a:latin typeface="Microsoft Sans Serif"/>
                <a:cs typeface="Microsoft Sans Serif"/>
              </a:rPr>
              <a:t>и молочного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животноводства,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основанных</a:t>
            </a:r>
            <a:r>
              <a:rPr lang="ru-RU"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на</a:t>
            </a:r>
            <a:r>
              <a:rPr sz="900" spc="-2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выпасной</a:t>
            </a:r>
            <a:r>
              <a:rPr sz="900" spc="-1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технологии</a:t>
            </a:r>
            <a:r>
              <a:rPr sz="900" spc="2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содержания</a:t>
            </a:r>
            <a:r>
              <a:rPr sz="900" spc="-1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скота</a:t>
            </a:r>
            <a:endParaRPr lang="ru-RU" sz="900" spc="-10" dirty="0">
              <a:solidFill>
                <a:srgbClr val="212A35"/>
              </a:solidFill>
              <a:latin typeface="Microsoft Sans Serif"/>
              <a:cs typeface="Microsoft Sans Serif"/>
            </a:endParaRPr>
          </a:p>
          <a:p>
            <a:pPr marL="241300" marR="84455" algn="just"/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2. Подобрать</a:t>
            </a:r>
            <a:r>
              <a:rPr lang="ru-RU"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оптимальные</a:t>
            </a:r>
            <a:r>
              <a:rPr lang="ru-RU" sz="900" spc="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породы</a:t>
            </a:r>
            <a:r>
              <a:rPr lang="ru-RU" sz="900" spc="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скота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 для</a:t>
            </a:r>
            <a:r>
              <a:rPr lang="ru-RU"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климата</a:t>
            </a:r>
            <a:r>
              <a:rPr lang="ru-RU"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МР</a:t>
            </a:r>
            <a:r>
              <a:rPr lang="ru-RU"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</a:t>
            </a:r>
            <a:r>
              <a:rPr lang="ru-RU"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оптимальные</a:t>
            </a:r>
            <a:r>
              <a:rPr lang="ru-RU" sz="900" spc="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режимы</a:t>
            </a:r>
            <a:r>
              <a:rPr lang="ru-RU"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кормления</a:t>
            </a:r>
            <a:r>
              <a:rPr lang="ru-RU" sz="900" spc="3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-</a:t>
            </a:r>
            <a:r>
              <a:rPr lang="ru-RU"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lang="ru-RU"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50" dirty="0">
                <a:solidFill>
                  <a:srgbClr val="212A35"/>
                </a:solidFill>
                <a:latin typeface="Microsoft Sans Serif"/>
                <a:cs typeface="Microsoft Sans Serif"/>
              </a:rPr>
              <a:t>КФХ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</a:t>
            </a:r>
            <a:r>
              <a:rPr lang="ru-RU"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25" dirty="0">
                <a:solidFill>
                  <a:srgbClr val="212A35"/>
                </a:solidFill>
                <a:latin typeface="Microsoft Sans Serif"/>
                <a:cs typeface="Microsoft Sans Serif"/>
              </a:rPr>
              <a:t>ЛПХ</a:t>
            </a:r>
          </a:p>
          <a:p>
            <a:pPr marL="241300" marR="84455" algn="just"/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3. Оценить</a:t>
            </a:r>
            <a:r>
              <a:rPr lang="ru-RU" sz="900" spc="-2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максимально</a:t>
            </a:r>
            <a:r>
              <a:rPr lang="ru-RU"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эффективные</a:t>
            </a:r>
            <a:r>
              <a:rPr lang="ru-RU" sz="900" spc="-3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для</a:t>
            </a:r>
            <a:r>
              <a:rPr lang="ru-RU"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Самойловского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МР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породы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мясного</a:t>
            </a:r>
            <a:r>
              <a:rPr lang="ru-RU" sz="900" spc="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20" dirty="0">
                <a:solidFill>
                  <a:srgbClr val="212A35"/>
                </a:solidFill>
                <a:latin typeface="Microsoft Sans Serif"/>
                <a:cs typeface="Microsoft Sans Serif"/>
              </a:rPr>
              <a:t>скота</a:t>
            </a:r>
            <a:r>
              <a:rPr lang="ru-RU"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endParaRPr lang="ru-RU" sz="900" dirty="0">
              <a:latin typeface="Microsoft Sans Serif"/>
              <a:cs typeface="Microsoft Sans Serif"/>
            </a:endParaRPr>
          </a:p>
          <a:p>
            <a:pPr marL="241300" marR="338455" algn="just">
              <a:lnSpc>
                <a:spcPct val="100000"/>
              </a:lnSpc>
            </a:pP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4.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Создание</a:t>
            </a:r>
            <a:r>
              <a:rPr sz="900" spc="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объектов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отдыха</a:t>
            </a:r>
            <a:r>
              <a:rPr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для</a:t>
            </a:r>
            <a:r>
              <a:rPr sz="900" spc="-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жителей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(в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т.ч.</a:t>
            </a:r>
            <a:r>
              <a:rPr sz="900" spc="-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на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базе</a:t>
            </a:r>
            <a:r>
              <a:rPr sz="900" spc="-1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50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ландшафтных</a:t>
            </a:r>
            <a:r>
              <a:rPr sz="900" spc="-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парков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)</a:t>
            </a:r>
            <a:endParaRPr sz="900">
              <a:latin typeface="Microsoft Sans Serif"/>
              <a:cs typeface="Microsoft Sans Serif"/>
            </a:endParaRPr>
          </a:p>
          <a:p>
            <a:pPr marL="241300" marR="128905" algn="just">
              <a:lnSpc>
                <a:spcPct val="100000"/>
              </a:lnSpc>
            </a:pP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5.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Провести</a:t>
            </a:r>
            <a:r>
              <a:rPr sz="900" spc="2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ревизию</a:t>
            </a:r>
            <a:r>
              <a:rPr sz="900" spc="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</a:t>
            </a:r>
            <a:r>
              <a:rPr sz="900" spc="3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оценку</a:t>
            </a:r>
            <a:r>
              <a:rPr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инвестиционной</a:t>
            </a:r>
            <a:r>
              <a:rPr sz="900" spc="2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привлекательности</a:t>
            </a:r>
            <a:r>
              <a:rPr sz="900" spc="2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,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рекреационных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зон,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в</a:t>
            </a:r>
            <a:r>
              <a:rPr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т.ч.</a:t>
            </a:r>
            <a:r>
              <a:rPr sz="900" spc="-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озер</a:t>
            </a:r>
            <a:r>
              <a:rPr sz="900" spc="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и рек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на территории</a:t>
            </a:r>
            <a:r>
              <a:rPr sz="900" spc="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М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Р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,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оценить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их</a:t>
            </a:r>
            <a:r>
              <a:rPr sz="900" spc="-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состояние,</a:t>
            </a:r>
            <a:r>
              <a:rPr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необходимые</a:t>
            </a:r>
            <a:r>
              <a:rPr sz="900" spc="3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инвестиции</a:t>
            </a:r>
            <a:r>
              <a:rPr sz="900" spc="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в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организацию;</a:t>
            </a:r>
            <a:r>
              <a:rPr sz="900" spc="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включить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в</a:t>
            </a:r>
            <a:r>
              <a:rPr sz="900" spc="2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перечень</a:t>
            </a:r>
            <a:r>
              <a:rPr sz="900" spc="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туристических</a:t>
            </a:r>
            <a:r>
              <a:rPr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маршрутов</a:t>
            </a:r>
            <a:r>
              <a:rPr sz="900" spc="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Саратовской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области</a:t>
            </a:r>
            <a:endParaRPr sz="900">
              <a:latin typeface="Microsoft Sans Serif"/>
              <a:cs typeface="Microsoft Sans Serif"/>
            </a:endParaRPr>
          </a:p>
          <a:p>
            <a:pPr marL="241300" marR="19685" indent="-228600" algn="just">
              <a:lnSpc>
                <a:spcPct val="100000"/>
              </a:lnSpc>
              <a:tabLst>
                <a:tab pos="241300" algn="l"/>
              </a:tabLst>
            </a:pP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	6.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Лоббирование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на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региональном</a:t>
            </a:r>
            <a:r>
              <a:rPr sz="900" spc="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уровне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вопроса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развития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программ</a:t>
            </a:r>
            <a:r>
              <a:rPr sz="900" spc="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субсидированию</a:t>
            </a:r>
            <a:r>
              <a:rPr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затрат,</a:t>
            </a:r>
            <a:r>
              <a:rPr sz="900" spc="-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связанных</a:t>
            </a:r>
            <a:r>
              <a:rPr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с</a:t>
            </a:r>
            <a:r>
              <a:rPr sz="900" spc="-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повышением</a:t>
            </a:r>
            <a:r>
              <a:rPr sz="900" spc="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плодородия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почв,</a:t>
            </a:r>
            <a:r>
              <a:rPr sz="900" spc="-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развитием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экологически</a:t>
            </a:r>
            <a:r>
              <a:rPr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рационального</a:t>
            </a:r>
            <a:r>
              <a:rPr sz="900" spc="7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земледелия</a:t>
            </a:r>
            <a:endParaRPr sz="900">
              <a:latin typeface="Microsoft Sans Serif"/>
              <a:cs typeface="Microsoft Sans Serif"/>
            </a:endParaRPr>
          </a:p>
          <a:p>
            <a:pPr marL="241935" indent="-229235" algn="just">
              <a:lnSpc>
                <a:spcPct val="100000"/>
              </a:lnSpc>
              <a:tabLst>
                <a:tab pos="241935" algn="l"/>
              </a:tabLst>
            </a:pP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	7.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Оценить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развития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конного</a:t>
            </a:r>
            <a:r>
              <a:rPr sz="900" spc="2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спорта</a:t>
            </a:r>
            <a:r>
              <a:rPr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(ориентировано</a:t>
            </a:r>
            <a:r>
              <a:rPr sz="900" spc="2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на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спрос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со</a:t>
            </a:r>
            <a:r>
              <a:rPr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стороны</a:t>
            </a:r>
            <a:endParaRPr sz="900">
              <a:latin typeface="Microsoft Sans Serif"/>
              <a:cs typeface="Microsoft Sans Serif"/>
            </a:endParaRPr>
          </a:p>
          <a:p>
            <a:pPr marL="241300" algn="just">
              <a:lnSpc>
                <a:spcPct val="100000"/>
              </a:lnSpc>
            </a:pP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городов)</a:t>
            </a:r>
            <a:endParaRPr sz="900">
              <a:latin typeface="Microsoft Sans Serif"/>
              <a:cs typeface="Microsoft Sans Serif"/>
            </a:endParaRPr>
          </a:p>
          <a:p>
            <a:pPr marL="241935" indent="-229235" algn="just">
              <a:lnSpc>
                <a:spcPct val="100000"/>
              </a:lnSpc>
              <a:tabLst>
                <a:tab pos="241935" algn="l"/>
              </a:tabLst>
            </a:pP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	8.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Создание</a:t>
            </a:r>
            <a:r>
              <a:rPr sz="900" spc="1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 продвижение</a:t>
            </a:r>
            <a:r>
              <a:rPr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рыбного</a:t>
            </a:r>
            <a:r>
              <a:rPr sz="900" spc="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бренда </a:t>
            </a:r>
            <a:r>
              <a:rPr sz="900">
                <a:solidFill>
                  <a:srgbClr val="212A35"/>
                </a:solidFill>
                <a:latin typeface="Microsoft Sans Serif"/>
                <a:cs typeface="Microsoft Sans Serif"/>
              </a:rPr>
              <a:t>М</a:t>
            </a:r>
            <a:r>
              <a:rPr lang="ru-RU"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Р</a:t>
            </a:r>
            <a:r>
              <a:rPr sz="900" spc="-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endParaRPr sz="900">
              <a:latin typeface="Microsoft Sans Serif"/>
              <a:cs typeface="Microsoft Sans Serif"/>
            </a:endParaRPr>
          </a:p>
          <a:p>
            <a:pPr marL="241300" marR="300355" indent="-228600" algn="just">
              <a:lnSpc>
                <a:spcPct val="100000"/>
              </a:lnSpc>
              <a:tabLst>
                <a:tab pos="241300" algn="l"/>
              </a:tabLst>
            </a:pP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	9.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Разработать</a:t>
            </a:r>
            <a:r>
              <a:rPr sz="900" spc="-1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комплекс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мер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</a:t>
            </a:r>
            <a:r>
              <a:rPr sz="900" spc="-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повышению</a:t>
            </a:r>
            <a:r>
              <a:rPr sz="900" spc="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урожайности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зерновых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многолетних</a:t>
            </a:r>
            <a:r>
              <a:rPr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кормовых</a:t>
            </a:r>
            <a:r>
              <a:rPr sz="900" spc="2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культур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с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учетом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особенностей</a:t>
            </a:r>
            <a:r>
              <a:rPr sz="900" spc="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почв</a:t>
            </a:r>
            <a:r>
              <a:rPr sz="900" spc="1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культур</a:t>
            </a:r>
            <a:r>
              <a:rPr sz="900" spc="1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Самойловского</a:t>
            </a:r>
            <a:r>
              <a:rPr sz="900" spc="2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района</a:t>
            </a:r>
            <a:endParaRPr sz="900">
              <a:latin typeface="Microsoft Sans Serif"/>
              <a:cs typeface="Microsoft Sans Serif"/>
            </a:endParaRPr>
          </a:p>
          <a:p>
            <a:pPr marL="241300" marR="206375" indent="-228600" algn="just">
              <a:lnSpc>
                <a:spcPct val="100000"/>
              </a:lnSpc>
              <a:tabLst>
                <a:tab pos="241300" algn="l"/>
              </a:tabLst>
            </a:pPr>
            <a:r>
              <a:rPr lang="ru-RU"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	9. </a:t>
            </a:r>
            <a:r>
              <a:rPr sz="900" spc="-10">
                <a:solidFill>
                  <a:srgbClr val="212A35"/>
                </a:solidFill>
                <a:latin typeface="Microsoft Sans Serif"/>
                <a:cs typeface="Microsoft Sans Serif"/>
              </a:rPr>
              <a:t>Развитие</a:t>
            </a:r>
            <a:r>
              <a:rPr sz="900" spc="-5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компетенций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по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ремонту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замене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агрегатов</a:t>
            </a:r>
            <a:r>
              <a:rPr sz="900" spc="2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и</a:t>
            </a:r>
            <a:r>
              <a:rPr sz="900" spc="-1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узлов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спецтехники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12A35"/>
                </a:solidFill>
                <a:latin typeface="Microsoft Sans Serif"/>
                <a:cs typeface="Microsoft Sans Serif"/>
              </a:rPr>
              <a:t>на</a:t>
            </a:r>
            <a:r>
              <a:rPr sz="900" spc="-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212A35"/>
                </a:solidFill>
                <a:latin typeface="Microsoft Sans Serif"/>
                <a:cs typeface="Microsoft Sans Serif"/>
              </a:rPr>
              <a:t>базе</a:t>
            </a:r>
            <a:r>
              <a:rPr sz="900" spc="500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12A35"/>
                </a:solidFill>
                <a:latin typeface="Microsoft Sans Serif"/>
                <a:cs typeface="Microsoft Sans Serif"/>
              </a:rPr>
              <a:t>специализированных</a:t>
            </a:r>
            <a:r>
              <a:rPr sz="900" spc="95" dirty="0">
                <a:solidFill>
                  <a:srgbClr val="212A35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212A35"/>
                </a:solidFill>
                <a:latin typeface="Microsoft Sans Serif"/>
                <a:cs typeface="Microsoft Sans Serif"/>
              </a:rPr>
              <a:t>СТО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32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pic>
        <p:nvPicPr>
          <p:cNvPr id="2050" name="Picture 2" descr="C:\Users\User\Desktop\РАБОТА\эконом\Презентация\фото инвестпрофил\7e650673331a46ca70183120fc8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857238"/>
            <a:ext cx="457203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910" y="142858"/>
            <a:ext cx="7772400" cy="321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/>
              <a:t>	ПРЕИМУЩЕСТВА РАЙОНА</a:t>
            </a:r>
            <a:endParaRPr sz="2000" dirty="0"/>
          </a:p>
        </p:txBody>
      </p:sp>
      <p:sp>
        <p:nvSpPr>
          <p:cNvPr id="18" name="Подзаголовок 17"/>
          <p:cNvSpPr>
            <a:spLocks noGrp="1"/>
          </p:cNvSpPr>
          <p:nvPr>
            <p:ph idx="1"/>
          </p:nvPr>
        </p:nvSpPr>
        <p:spPr>
          <a:xfrm>
            <a:off x="285688" y="571486"/>
            <a:ext cx="8644030" cy="40719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 dirty="0"/>
              <a:t>Инвестиционный</a:t>
            </a:r>
            <a:r>
              <a:rPr spc="-35" dirty="0"/>
              <a:t> </a:t>
            </a:r>
            <a:r>
              <a:t>профиль</a:t>
            </a:r>
            <a:r>
              <a:rPr spc="-5"/>
              <a:t> </a:t>
            </a:r>
            <a:endParaRPr spc="-20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spc="-50" dirty="0"/>
              <a:pPr marL="165100">
                <a:lnSpc>
                  <a:spcPct val="100000"/>
                </a:lnSpc>
              </a:pPr>
              <a:t>3</a:t>
            </a:fld>
            <a:endParaRPr spc="-50" dirty="0"/>
          </a:p>
        </p:txBody>
      </p:sp>
      <p:pic>
        <p:nvPicPr>
          <p:cNvPr id="21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86" cy="5714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571486"/>
            <a:ext cx="8643998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	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Самойловский район расположен на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– западе Саратовской области на поверхности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Окско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– Донской равнины в бассейне р.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Терса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и граничит с Волгоградской областью на юге, </a:t>
            </a:r>
            <a:r>
              <a:rPr lang="ru-RU" sz="1550" dirty="0" err="1">
                <a:latin typeface="Times New Roman" pitchFamily="18" charset="0"/>
                <a:cs typeface="Times New Roman" pitchFamily="18" charset="0"/>
              </a:rPr>
              <a:t>Балашовским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районом Саратовской области – на севере и западе, и Калининским районом – на севере и востоке. </a:t>
            </a:r>
          </a:p>
          <a:p>
            <a:pPr algn="just"/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	Доминирующие на территории района чернозёмы обыкновенные обладают достаточно высоким плодородием и по бонитету занимают одно из ведущих мест в Саратовской области, что, в свою очередь, является привлекательным для инвесторов по дальнейшему развитию аграрного кластера. 	</a:t>
            </a:r>
          </a:p>
          <a:p>
            <a:pPr algn="just"/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	Большая часть территории Самойловского муниципального района по своим геологическим и орографическим условиям благоприятна для промышленного и гражданского строительства. Строительство промышленных и гражданских объектов с этой точки зрения возможно повсеместно, за исключением отдельных участков территорий. </a:t>
            </a:r>
          </a:p>
          <a:p>
            <a:pPr algn="just"/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	По территории района проходят стратегически важные железнодорожные и автомобильные магистрали. Протяженность железнодорожных путей составляет 48,5 км.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Самойловский район обладает потенциалом для стабильного развития, а значит для повышения качественного уровня и комфортного проживания наших граждан.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\эконом\Презентация\фото инвестпрофил\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</p:spPr>
      </p:pic>
      <p:grpSp>
        <p:nvGrpSpPr>
          <p:cNvPr id="3" name="object 3"/>
          <p:cNvGrpSpPr/>
          <p:nvPr/>
        </p:nvGrpSpPr>
        <p:grpSpPr>
          <a:xfrm>
            <a:off x="0" y="4775200"/>
            <a:ext cx="9144000" cy="368300"/>
            <a:chOff x="0" y="4775200"/>
            <a:chExt cx="9144000" cy="368300"/>
          </a:xfrm>
        </p:grpSpPr>
        <p:sp>
          <p:nvSpPr>
            <p:cNvPr id="4" name="object 4"/>
            <p:cNvSpPr/>
            <p:nvPr/>
          </p:nvSpPr>
          <p:spPr>
            <a:xfrm>
              <a:off x="0" y="4776787"/>
              <a:ext cx="9144000" cy="367030"/>
            </a:xfrm>
            <a:custGeom>
              <a:avLst/>
              <a:gdLst/>
              <a:ahLst/>
              <a:cxnLst/>
              <a:rect l="l" t="t" r="r" b="b"/>
              <a:pathLst>
                <a:path w="9144000" h="367029">
                  <a:moveTo>
                    <a:pt x="9144000" y="36671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66710"/>
                  </a:lnTo>
                  <a:lnTo>
                    <a:pt x="9144000" y="36671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75199"/>
              <a:ext cx="6562725" cy="368300"/>
            </a:xfrm>
            <a:custGeom>
              <a:avLst/>
              <a:gdLst/>
              <a:ahLst/>
              <a:cxnLst/>
              <a:rect l="l" t="t" r="r" b="b"/>
              <a:pathLst>
                <a:path w="6562725" h="368300">
                  <a:moveTo>
                    <a:pt x="6396101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6357137" y="368300"/>
                  </a:lnTo>
                  <a:lnTo>
                    <a:pt x="6396101" y="0"/>
                  </a:lnTo>
                  <a:close/>
                </a:path>
                <a:path w="6562725" h="368300">
                  <a:moveTo>
                    <a:pt x="6562725" y="0"/>
                  </a:moveTo>
                  <a:lnTo>
                    <a:pt x="6481699" y="0"/>
                  </a:lnTo>
                  <a:lnTo>
                    <a:pt x="6441237" y="368300"/>
                  </a:lnTo>
                  <a:lnTo>
                    <a:pt x="6522148" y="368300"/>
                  </a:lnTo>
                  <a:lnTo>
                    <a:pt x="656272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85852" y="0"/>
            <a:ext cx="6715172" cy="29046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3130550" algn="l">
              <a:lnSpc>
                <a:spcPct val="100000"/>
              </a:lnSpc>
              <a:spcBef>
                <a:spcPts val="105"/>
              </a:spcBef>
            </a:pPr>
            <a:r>
              <a:rPr lang="ru-RU" sz="1800" spc="-10" dirty="0"/>
              <a:t>КОНТАКТЫ</a:t>
            </a:r>
            <a:endParaRPr sz="1800"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30</a:t>
            </a:fld>
            <a:endParaRPr spc="-25" dirty="0"/>
          </a:p>
        </p:txBody>
      </p:sp>
      <p:pic>
        <p:nvPicPr>
          <p:cNvPr id="15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0" y="2928940"/>
          <a:ext cx="9144001" cy="192062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40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8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5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Глава Самойловского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Мельников Михаил Анатольевич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Тел.: (84548)2-13-49 </a:t>
                      </a:r>
                    </a:p>
                    <a:p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Сайт</a:t>
                      </a:r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aseline="0" dirty="0">
                          <a:latin typeface="Arial" pitchFamily="34" charset="0"/>
                          <a:cs typeface="Arial" pitchFamily="34" charset="0"/>
                        </a:rPr>
                        <a:t>sam64.ru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23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Инвестиционный уполномоченный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Arial" pitchFamily="34" charset="0"/>
                          <a:cs typeface="Arial" pitchFamily="34" charset="0"/>
                        </a:rPr>
                        <a:t>Завгородний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 Дмитрий Павлович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Тел.: (84548) 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2-17-70 / 89271042130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samoyl_admin@mail.ru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4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АО «Корпорация развития Саратовской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г. Саратов, ул. Рабочая, 145А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(9 </a:t>
                      </a:r>
                      <a:r>
                        <a:rPr lang="ru-RU" sz="1400" dirty="0" err="1"/>
                        <a:t>эт</a:t>
                      </a:r>
                      <a:r>
                        <a:rPr lang="ru-RU" sz="14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(8452) 79-69-96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эконом\Презентация\фото инвестпрофил\20190501_093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8" cy="4786328"/>
          </a:xfrm>
          <a:prstGeom prst="rect">
            <a:avLst/>
          </a:prstGeom>
          <a:noFill/>
        </p:spPr>
      </p:pic>
      <p:pic>
        <p:nvPicPr>
          <p:cNvPr id="2051" name="Picture 3" descr="C:\Users\User\Desktop\РАБОТА\эконом\Презентация\фото инвестпрофил\20200729_084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328613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7356" y="0"/>
            <a:ext cx="5143536" cy="32124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ПРЕИМУЩЕСТВА РАЙОНА</a:t>
            </a:r>
            <a:endParaRPr sz="2000"/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 </a:t>
            </a:r>
            <a:r>
              <a:t>район</a:t>
            </a:r>
            <a:r>
              <a:rPr dirty="0"/>
              <a:t>:</a:t>
            </a:r>
            <a:r>
              <a:rPr spc="-15" dirty="0"/>
              <a:t> </a:t>
            </a:r>
            <a:r>
              <a:rPr spc="-10" dirty="0"/>
              <a:t>Инвестиционный</a:t>
            </a:r>
            <a:r>
              <a:rPr spc="-35" dirty="0"/>
              <a:t> </a:t>
            </a:r>
            <a:r>
              <a:t>профиль</a:t>
            </a:r>
            <a:r>
              <a:rPr spc="-5"/>
              <a:t> </a:t>
            </a:r>
            <a:endParaRPr spc="-20"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4</a:t>
            </a:fld>
            <a:endParaRPr spc="-25" dirty="0"/>
          </a:p>
        </p:txBody>
      </p:sp>
      <p:grpSp>
        <p:nvGrpSpPr>
          <p:cNvPr id="4" name="object 4"/>
          <p:cNvGrpSpPr/>
          <p:nvPr/>
        </p:nvGrpSpPr>
        <p:grpSpPr>
          <a:xfrm>
            <a:off x="168275" y="1635125"/>
            <a:ext cx="4286250" cy="213035"/>
            <a:chOff x="168275" y="1635125"/>
            <a:chExt cx="4286250" cy="213035"/>
          </a:xfrm>
        </p:grpSpPr>
        <p:sp>
          <p:nvSpPr>
            <p:cNvPr id="5" name="object 5"/>
            <p:cNvSpPr/>
            <p:nvPr/>
          </p:nvSpPr>
          <p:spPr>
            <a:xfrm>
              <a:off x="168275" y="1635125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5">
                  <a:moveTo>
                    <a:pt x="4183888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51"/>
                  </a:lnTo>
                  <a:lnTo>
                    <a:pt x="29992" y="174783"/>
                  </a:lnTo>
                  <a:lnTo>
                    <a:pt x="62541" y="196695"/>
                  </a:lnTo>
                  <a:lnTo>
                    <a:pt x="102400" y="204724"/>
                  </a:lnTo>
                  <a:lnTo>
                    <a:pt x="4183888" y="204724"/>
                  </a:lnTo>
                  <a:lnTo>
                    <a:pt x="4223724" y="196695"/>
                  </a:lnTo>
                  <a:lnTo>
                    <a:pt x="4256262" y="174783"/>
                  </a:lnTo>
                  <a:lnTo>
                    <a:pt x="4278203" y="142251"/>
                  </a:lnTo>
                  <a:lnTo>
                    <a:pt x="4286250" y="102362"/>
                  </a:lnTo>
                  <a:lnTo>
                    <a:pt x="4278203" y="62525"/>
                  </a:lnTo>
                  <a:lnTo>
                    <a:pt x="4256262" y="29987"/>
                  </a:lnTo>
                  <a:lnTo>
                    <a:pt x="4223724" y="8046"/>
                  </a:lnTo>
                  <a:lnTo>
                    <a:pt x="41838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283" y="1643056"/>
              <a:ext cx="2357453" cy="205104"/>
            </a:xfrm>
            <a:custGeom>
              <a:avLst/>
              <a:gdLst/>
              <a:ahLst/>
              <a:cxnLst/>
              <a:rect l="l" t="t" r="r" b="b"/>
              <a:pathLst>
                <a:path w="4257675" h="205105">
                  <a:moveTo>
                    <a:pt x="4155313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51"/>
                  </a:lnTo>
                  <a:lnTo>
                    <a:pt x="29992" y="174783"/>
                  </a:lnTo>
                  <a:lnTo>
                    <a:pt x="62541" y="196695"/>
                  </a:lnTo>
                  <a:lnTo>
                    <a:pt x="102400" y="204724"/>
                  </a:lnTo>
                  <a:lnTo>
                    <a:pt x="4155313" y="204724"/>
                  </a:lnTo>
                  <a:lnTo>
                    <a:pt x="4195149" y="196695"/>
                  </a:lnTo>
                  <a:lnTo>
                    <a:pt x="4227687" y="174783"/>
                  </a:lnTo>
                  <a:lnTo>
                    <a:pt x="4249628" y="142251"/>
                  </a:lnTo>
                  <a:lnTo>
                    <a:pt x="4257675" y="102362"/>
                  </a:lnTo>
                  <a:lnTo>
                    <a:pt x="4249628" y="62525"/>
                  </a:lnTo>
                  <a:lnTo>
                    <a:pt x="4227687" y="29987"/>
                  </a:lnTo>
                  <a:lnTo>
                    <a:pt x="4195149" y="8046"/>
                  </a:lnTo>
                  <a:lnTo>
                    <a:pt x="4155313" y="0"/>
                  </a:lnTo>
                  <a:close/>
                </a:path>
              </a:pathLst>
            </a:custGeom>
            <a:solidFill>
              <a:schemeClr val="tx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0070C0"/>
                  </a:solidFill>
                </a:ln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0" y="2928940"/>
            <a:ext cx="4484687" cy="1857388"/>
          </a:xfrm>
          <a:custGeom>
            <a:avLst/>
            <a:gdLst/>
            <a:ahLst/>
            <a:cxnLst/>
            <a:rect l="l" t="t" r="r" b="b"/>
            <a:pathLst>
              <a:path w="4427855" h="1830704">
                <a:moveTo>
                  <a:pt x="4122420" y="0"/>
                </a:moveTo>
                <a:lnTo>
                  <a:pt x="0" y="0"/>
                </a:lnTo>
                <a:lnTo>
                  <a:pt x="0" y="1830387"/>
                </a:lnTo>
                <a:lnTo>
                  <a:pt x="4427601" y="1830387"/>
                </a:lnTo>
                <a:lnTo>
                  <a:pt x="4427601" y="305054"/>
                </a:lnTo>
                <a:lnTo>
                  <a:pt x="412242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844" y="2571750"/>
            <a:ext cx="12008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1F3863"/>
                </a:solidFill>
                <a:latin typeface="Arial"/>
                <a:cs typeface="Arial"/>
              </a:rPr>
              <a:t>Транспортная доступность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6314" y="500048"/>
            <a:ext cx="4071966" cy="1428759"/>
          </a:xfrm>
          <a:custGeom>
            <a:avLst/>
            <a:gdLst/>
            <a:ahLst/>
            <a:cxnLst/>
            <a:rect l="l" t="t" r="r" b="b"/>
            <a:pathLst>
              <a:path w="4358005" h="1830704">
                <a:moveTo>
                  <a:pt x="4357624" y="0"/>
                </a:moveTo>
                <a:lnTo>
                  <a:pt x="305053" y="0"/>
                </a:lnTo>
                <a:lnTo>
                  <a:pt x="0" y="305054"/>
                </a:lnTo>
                <a:lnTo>
                  <a:pt x="0" y="1830387"/>
                </a:lnTo>
                <a:lnTo>
                  <a:pt x="4357624" y="1830387"/>
                </a:lnTo>
                <a:lnTo>
                  <a:pt x="43576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43834" y="500048"/>
            <a:ext cx="1017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Ограничения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8275" y="1006475"/>
            <a:ext cx="4286250" cy="205104"/>
            <a:chOff x="168275" y="1006475"/>
            <a:chExt cx="4286250" cy="205104"/>
          </a:xfrm>
        </p:grpSpPr>
        <p:sp>
          <p:nvSpPr>
            <p:cNvPr id="16" name="object 16"/>
            <p:cNvSpPr/>
            <p:nvPr/>
          </p:nvSpPr>
          <p:spPr>
            <a:xfrm>
              <a:off x="168275" y="1006475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5">
                  <a:moveTo>
                    <a:pt x="4183888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71"/>
                  </a:lnTo>
                  <a:lnTo>
                    <a:pt x="29992" y="174847"/>
                  </a:lnTo>
                  <a:lnTo>
                    <a:pt x="62541" y="196802"/>
                  </a:lnTo>
                  <a:lnTo>
                    <a:pt x="102400" y="204850"/>
                  </a:lnTo>
                  <a:lnTo>
                    <a:pt x="4183888" y="204850"/>
                  </a:lnTo>
                  <a:lnTo>
                    <a:pt x="4223724" y="196802"/>
                  </a:lnTo>
                  <a:lnTo>
                    <a:pt x="4256262" y="174847"/>
                  </a:lnTo>
                  <a:lnTo>
                    <a:pt x="4278203" y="142271"/>
                  </a:lnTo>
                  <a:lnTo>
                    <a:pt x="4286250" y="102362"/>
                  </a:lnTo>
                  <a:lnTo>
                    <a:pt x="4278203" y="62525"/>
                  </a:lnTo>
                  <a:lnTo>
                    <a:pt x="4256262" y="29987"/>
                  </a:lnTo>
                  <a:lnTo>
                    <a:pt x="4223724" y="8046"/>
                  </a:lnTo>
                  <a:lnTo>
                    <a:pt x="41838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7325" y="1006475"/>
              <a:ext cx="4257675" cy="205104"/>
            </a:xfrm>
            <a:custGeom>
              <a:avLst/>
              <a:gdLst/>
              <a:ahLst/>
              <a:cxnLst/>
              <a:rect l="l" t="t" r="r" b="b"/>
              <a:pathLst>
                <a:path w="4257675" h="205105">
                  <a:moveTo>
                    <a:pt x="4155313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71"/>
                  </a:lnTo>
                  <a:lnTo>
                    <a:pt x="29992" y="174847"/>
                  </a:lnTo>
                  <a:lnTo>
                    <a:pt x="62541" y="196802"/>
                  </a:lnTo>
                  <a:lnTo>
                    <a:pt x="102400" y="204850"/>
                  </a:lnTo>
                  <a:lnTo>
                    <a:pt x="4155313" y="204850"/>
                  </a:lnTo>
                  <a:lnTo>
                    <a:pt x="4195149" y="196802"/>
                  </a:lnTo>
                  <a:lnTo>
                    <a:pt x="4227687" y="174847"/>
                  </a:lnTo>
                  <a:lnTo>
                    <a:pt x="4249628" y="142271"/>
                  </a:lnTo>
                  <a:lnTo>
                    <a:pt x="4257675" y="102362"/>
                  </a:lnTo>
                  <a:lnTo>
                    <a:pt x="4249628" y="62525"/>
                  </a:lnTo>
                  <a:lnTo>
                    <a:pt x="4227687" y="29987"/>
                  </a:lnTo>
                  <a:lnTo>
                    <a:pt x="4195149" y="8046"/>
                  </a:lnTo>
                  <a:lnTo>
                    <a:pt x="415531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1925" y="2263775"/>
            <a:ext cx="4286250" cy="205104"/>
            <a:chOff x="161925" y="2263775"/>
            <a:chExt cx="4286250" cy="205104"/>
          </a:xfrm>
        </p:grpSpPr>
        <p:sp>
          <p:nvSpPr>
            <p:cNvPr id="19" name="object 19"/>
            <p:cNvSpPr/>
            <p:nvPr/>
          </p:nvSpPr>
          <p:spPr>
            <a:xfrm>
              <a:off x="161925" y="2263775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5">
                  <a:moveTo>
                    <a:pt x="4183888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71"/>
                  </a:lnTo>
                  <a:lnTo>
                    <a:pt x="29992" y="174847"/>
                  </a:lnTo>
                  <a:lnTo>
                    <a:pt x="62541" y="196802"/>
                  </a:lnTo>
                  <a:lnTo>
                    <a:pt x="102400" y="204850"/>
                  </a:lnTo>
                  <a:lnTo>
                    <a:pt x="4183888" y="204850"/>
                  </a:lnTo>
                  <a:lnTo>
                    <a:pt x="4223724" y="196802"/>
                  </a:lnTo>
                  <a:lnTo>
                    <a:pt x="4256262" y="174847"/>
                  </a:lnTo>
                  <a:lnTo>
                    <a:pt x="4278203" y="142271"/>
                  </a:lnTo>
                  <a:lnTo>
                    <a:pt x="4286250" y="102362"/>
                  </a:lnTo>
                  <a:lnTo>
                    <a:pt x="4278203" y="62525"/>
                  </a:lnTo>
                  <a:lnTo>
                    <a:pt x="4256262" y="29987"/>
                  </a:lnTo>
                  <a:lnTo>
                    <a:pt x="4223724" y="8046"/>
                  </a:lnTo>
                  <a:lnTo>
                    <a:pt x="41838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0975" y="2285998"/>
              <a:ext cx="2533637" cy="182880"/>
            </a:xfrm>
            <a:custGeom>
              <a:avLst/>
              <a:gdLst/>
              <a:ahLst/>
              <a:cxnLst/>
              <a:rect l="l" t="t" r="r" b="b"/>
              <a:pathLst>
                <a:path w="3735704" h="205105">
                  <a:moveTo>
                    <a:pt x="3632962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71"/>
                  </a:lnTo>
                  <a:lnTo>
                    <a:pt x="29992" y="174847"/>
                  </a:lnTo>
                  <a:lnTo>
                    <a:pt x="62541" y="196802"/>
                  </a:lnTo>
                  <a:lnTo>
                    <a:pt x="102400" y="204850"/>
                  </a:lnTo>
                  <a:lnTo>
                    <a:pt x="3632962" y="204850"/>
                  </a:lnTo>
                  <a:lnTo>
                    <a:pt x="3672871" y="196802"/>
                  </a:lnTo>
                  <a:lnTo>
                    <a:pt x="3705447" y="174847"/>
                  </a:lnTo>
                  <a:lnTo>
                    <a:pt x="3727402" y="142271"/>
                  </a:lnTo>
                  <a:lnTo>
                    <a:pt x="3735451" y="102362"/>
                  </a:lnTo>
                  <a:lnTo>
                    <a:pt x="3727402" y="62525"/>
                  </a:lnTo>
                  <a:lnTo>
                    <a:pt x="3705447" y="29987"/>
                  </a:lnTo>
                  <a:lnTo>
                    <a:pt x="3672871" y="8046"/>
                  </a:lnTo>
                  <a:lnTo>
                    <a:pt x="363296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4282" y="785800"/>
            <a:ext cx="4248150" cy="189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Дорога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>
                <a:latin typeface="Arial"/>
                <a:cs typeface="Arial"/>
              </a:rPr>
              <a:t>федеральная</a:t>
            </a:r>
            <a:r>
              <a:rPr sz="1100" b="1" spc="-45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  <a:p>
            <a:pPr marL="210820">
              <a:lnSpc>
                <a:spcPct val="100000"/>
              </a:lnSpc>
              <a:spcBef>
                <a:spcPts val="640"/>
              </a:spcBef>
            </a:pP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9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км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900" b="1" dirty="0">
                <a:latin typeface="Arial"/>
                <a:cs typeface="Arial"/>
              </a:rPr>
              <a:t>100%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нормативном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состоянии</a:t>
            </a:r>
            <a:endParaRPr sz="9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0"/>
              </a:spcBef>
            </a:pPr>
            <a:r>
              <a:rPr sz="1100" b="1" dirty="0">
                <a:latin typeface="Arial"/>
                <a:cs typeface="Arial"/>
              </a:rPr>
              <a:t>Дороги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региональные</a:t>
            </a:r>
            <a:endParaRPr sz="1100">
              <a:latin typeface="Arial"/>
              <a:cs typeface="Arial"/>
            </a:endParaRPr>
          </a:p>
          <a:p>
            <a:pPr marL="187325">
              <a:lnSpc>
                <a:spcPct val="100000"/>
              </a:lnSpc>
              <a:spcBef>
                <a:spcPts val="845"/>
              </a:spcBef>
            </a:pP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92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9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км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lang="ru-RU" sz="900" b="1" dirty="0">
                <a:latin typeface="Arial"/>
                <a:cs typeface="Arial"/>
              </a:rPr>
              <a:t>4</a:t>
            </a:r>
            <a:r>
              <a:rPr sz="900" b="1">
                <a:latin typeface="Arial"/>
                <a:cs typeface="Arial"/>
              </a:rPr>
              <a:t>0</a:t>
            </a:r>
            <a:r>
              <a:rPr lang="ru-RU" sz="900" b="1" dirty="0">
                <a:latin typeface="Arial"/>
                <a:cs typeface="Arial"/>
              </a:rPr>
              <a:t>,0</a:t>
            </a:r>
            <a:r>
              <a:rPr sz="900" b="1">
                <a:latin typeface="Arial"/>
                <a:cs typeface="Arial"/>
              </a:rPr>
              <a:t>%</a:t>
            </a:r>
            <a:r>
              <a:rPr sz="900" b="1" spc="-4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нормативном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состоянии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100" b="1" dirty="0">
                <a:latin typeface="Arial"/>
                <a:cs typeface="Arial"/>
              </a:rPr>
              <a:t>Дороги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муниципальные</a:t>
            </a:r>
            <a:endParaRPr sz="1100">
              <a:latin typeface="Arial"/>
              <a:cs typeface="Arial"/>
            </a:endParaRPr>
          </a:p>
          <a:p>
            <a:pPr marL="180975">
              <a:lnSpc>
                <a:spcPct val="100000"/>
              </a:lnSpc>
              <a:spcBef>
                <a:spcPts val="715"/>
              </a:spcBef>
            </a:pP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586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9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км</a:t>
            </a:r>
            <a:endParaRPr sz="900">
              <a:latin typeface="Arial"/>
              <a:cs typeface="Arial"/>
            </a:endParaRPr>
          </a:p>
          <a:p>
            <a:pPr marR="10795" algn="r">
              <a:lnSpc>
                <a:spcPct val="100000"/>
              </a:lnSpc>
              <a:spcBef>
                <a:spcPts val="610"/>
              </a:spcBef>
            </a:pPr>
            <a:r>
              <a:rPr lang="ru-RU" sz="900" b="1" dirty="0">
                <a:latin typeface="Arial"/>
                <a:cs typeface="Arial"/>
              </a:rPr>
              <a:t>48</a:t>
            </a:r>
            <a:r>
              <a:rPr sz="900" b="1">
                <a:latin typeface="Arial"/>
                <a:cs typeface="Arial"/>
              </a:rPr>
              <a:t>,</a:t>
            </a:r>
            <a:r>
              <a:rPr lang="ru-RU" sz="900" b="1" dirty="0">
                <a:latin typeface="Arial"/>
                <a:cs typeface="Arial"/>
              </a:rPr>
              <a:t>0</a:t>
            </a:r>
            <a:r>
              <a:rPr sz="900" b="1">
                <a:latin typeface="Arial"/>
                <a:cs typeface="Arial"/>
              </a:rPr>
              <a:t>%</a:t>
            </a:r>
            <a:r>
              <a:rPr sz="900" b="1" spc="-35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твердым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покрытием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57752" y="714362"/>
            <a:ext cx="3940699" cy="1173157"/>
            <a:chOff x="4775200" y="3060700"/>
            <a:chExt cx="4098925" cy="119380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1836" y="3287922"/>
              <a:ext cx="648004" cy="6480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1541" y="3244988"/>
              <a:ext cx="791997" cy="79199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75200" y="3060700"/>
              <a:ext cx="4098925" cy="1193800"/>
            </a:xfrm>
            <a:custGeom>
              <a:avLst/>
              <a:gdLst/>
              <a:ahLst/>
              <a:cxnLst/>
              <a:rect l="l" t="t" r="r" b="b"/>
              <a:pathLst>
                <a:path w="4098925" h="1193800">
                  <a:moveTo>
                    <a:pt x="0" y="199008"/>
                  </a:moveTo>
                  <a:lnTo>
                    <a:pt x="5252" y="153355"/>
                  </a:lnTo>
                  <a:lnTo>
                    <a:pt x="20214" y="111458"/>
                  </a:lnTo>
                  <a:lnTo>
                    <a:pt x="43697" y="74508"/>
                  </a:lnTo>
                  <a:lnTo>
                    <a:pt x="74508" y="43697"/>
                  </a:lnTo>
                  <a:lnTo>
                    <a:pt x="111458" y="20214"/>
                  </a:lnTo>
                  <a:lnTo>
                    <a:pt x="153355" y="5252"/>
                  </a:lnTo>
                  <a:lnTo>
                    <a:pt x="199009" y="0"/>
                  </a:lnTo>
                  <a:lnTo>
                    <a:pt x="3899916" y="0"/>
                  </a:lnTo>
                  <a:lnTo>
                    <a:pt x="3945569" y="5252"/>
                  </a:lnTo>
                  <a:lnTo>
                    <a:pt x="3987466" y="20214"/>
                  </a:lnTo>
                  <a:lnTo>
                    <a:pt x="4024416" y="43697"/>
                  </a:lnTo>
                  <a:lnTo>
                    <a:pt x="4055227" y="74508"/>
                  </a:lnTo>
                  <a:lnTo>
                    <a:pt x="4078710" y="111458"/>
                  </a:lnTo>
                  <a:lnTo>
                    <a:pt x="4093672" y="153355"/>
                  </a:lnTo>
                  <a:lnTo>
                    <a:pt x="4098925" y="199008"/>
                  </a:lnTo>
                  <a:lnTo>
                    <a:pt x="4098925" y="994829"/>
                  </a:lnTo>
                  <a:lnTo>
                    <a:pt x="4093672" y="1040452"/>
                  </a:lnTo>
                  <a:lnTo>
                    <a:pt x="4078710" y="1082333"/>
                  </a:lnTo>
                  <a:lnTo>
                    <a:pt x="4055227" y="1119277"/>
                  </a:lnTo>
                  <a:lnTo>
                    <a:pt x="4024416" y="1150089"/>
                  </a:lnTo>
                  <a:lnTo>
                    <a:pt x="3987466" y="1173577"/>
                  </a:lnTo>
                  <a:lnTo>
                    <a:pt x="3945569" y="1188545"/>
                  </a:lnTo>
                  <a:lnTo>
                    <a:pt x="3899916" y="1193800"/>
                  </a:lnTo>
                  <a:lnTo>
                    <a:pt x="199009" y="1193800"/>
                  </a:lnTo>
                  <a:lnTo>
                    <a:pt x="153355" y="1188545"/>
                  </a:lnTo>
                  <a:lnTo>
                    <a:pt x="111458" y="1173577"/>
                  </a:lnTo>
                  <a:lnTo>
                    <a:pt x="74508" y="1150089"/>
                  </a:lnTo>
                  <a:lnTo>
                    <a:pt x="43697" y="1119277"/>
                  </a:lnTo>
                  <a:lnTo>
                    <a:pt x="20214" y="1082333"/>
                  </a:lnTo>
                  <a:lnTo>
                    <a:pt x="5252" y="1040452"/>
                  </a:lnTo>
                  <a:lnTo>
                    <a:pt x="0" y="994829"/>
                  </a:lnTo>
                  <a:lnTo>
                    <a:pt x="0" y="199008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5852" y="2786064"/>
            <a:ext cx="1080198" cy="107993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470152" y="2931922"/>
            <a:ext cx="6015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1200" b="1">
                <a:solidFill>
                  <a:srgbClr val="006FC0"/>
                </a:solidFill>
                <a:latin typeface="Arial"/>
                <a:cs typeface="Arial"/>
              </a:rPr>
              <a:t>80</a:t>
            </a:r>
            <a:r>
              <a:rPr sz="1200" b="1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км.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8596" y="3699764"/>
            <a:ext cx="90038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10" dirty="0">
                <a:solidFill>
                  <a:srgbClr val="0A1107"/>
                </a:solidFill>
                <a:latin typeface="Arial"/>
                <a:cs typeface="Arial"/>
              </a:rPr>
              <a:t>Самойловка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79767" y="2871851"/>
            <a:ext cx="3695383" cy="1010285"/>
            <a:chOff x="679767" y="2871851"/>
            <a:chExt cx="3695383" cy="1010285"/>
          </a:xfrm>
        </p:grpSpPr>
        <p:sp>
          <p:nvSpPr>
            <p:cNvPr id="35" name="object 35"/>
            <p:cNvSpPr/>
            <p:nvPr/>
          </p:nvSpPr>
          <p:spPr>
            <a:xfrm>
              <a:off x="679767" y="3866896"/>
              <a:ext cx="635635" cy="15240"/>
            </a:xfrm>
            <a:custGeom>
              <a:avLst/>
              <a:gdLst/>
              <a:ahLst/>
              <a:cxnLst/>
              <a:rect l="l" t="t" r="r" b="b"/>
              <a:pathLst>
                <a:path w="635635" h="15239">
                  <a:moveTo>
                    <a:pt x="635571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635571" y="15239"/>
                  </a:lnTo>
                  <a:lnTo>
                    <a:pt x="635571" y="0"/>
                  </a:lnTo>
                  <a:close/>
                </a:path>
              </a:pathLst>
            </a:custGeom>
            <a:solidFill>
              <a:srgbClr val="0A1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38475" y="2871851"/>
              <a:ext cx="1336675" cy="828675"/>
            </a:xfrm>
            <a:custGeom>
              <a:avLst/>
              <a:gdLst/>
              <a:ahLst/>
              <a:cxnLst/>
              <a:rect l="l" t="t" r="r" b="b"/>
              <a:pathLst>
                <a:path w="1336675" h="828675">
                  <a:moveTo>
                    <a:pt x="0" y="138049"/>
                  </a:moveTo>
                  <a:lnTo>
                    <a:pt x="7042" y="94382"/>
                  </a:lnTo>
                  <a:lnTo>
                    <a:pt x="26655" y="56482"/>
                  </a:lnTo>
                  <a:lnTo>
                    <a:pt x="56564" y="26611"/>
                  </a:lnTo>
                  <a:lnTo>
                    <a:pt x="94496" y="7029"/>
                  </a:lnTo>
                  <a:lnTo>
                    <a:pt x="138175" y="0"/>
                  </a:lnTo>
                  <a:lnTo>
                    <a:pt x="1198499" y="0"/>
                  </a:lnTo>
                  <a:lnTo>
                    <a:pt x="1242178" y="7029"/>
                  </a:lnTo>
                  <a:lnTo>
                    <a:pt x="1280110" y="26611"/>
                  </a:lnTo>
                  <a:lnTo>
                    <a:pt x="1310019" y="56482"/>
                  </a:lnTo>
                  <a:lnTo>
                    <a:pt x="1329632" y="94382"/>
                  </a:lnTo>
                  <a:lnTo>
                    <a:pt x="1336675" y="138049"/>
                  </a:lnTo>
                  <a:lnTo>
                    <a:pt x="1336675" y="690499"/>
                  </a:lnTo>
                  <a:lnTo>
                    <a:pt x="1329632" y="734178"/>
                  </a:lnTo>
                  <a:lnTo>
                    <a:pt x="1310019" y="772110"/>
                  </a:lnTo>
                  <a:lnTo>
                    <a:pt x="1280110" y="802019"/>
                  </a:lnTo>
                  <a:lnTo>
                    <a:pt x="1242178" y="821632"/>
                  </a:lnTo>
                  <a:lnTo>
                    <a:pt x="1198499" y="828675"/>
                  </a:lnTo>
                  <a:lnTo>
                    <a:pt x="138175" y="828675"/>
                  </a:lnTo>
                  <a:lnTo>
                    <a:pt x="94496" y="821632"/>
                  </a:lnTo>
                  <a:lnTo>
                    <a:pt x="56564" y="802019"/>
                  </a:lnTo>
                  <a:lnTo>
                    <a:pt x="26655" y="772110"/>
                  </a:lnTo>
                  <a:lnTo>
                    <a:pt x="7042" y="734178"/>
                  </a:lnTo>
                  <a:lnTo>
                    <a:pt x="0" y="690499"/>
                  </a:lnTo>
                  <a:lnTo>
                    <a:pt x="0" y="138049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271140" y="3015488"/>
            <a:ext cx="586347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Саратов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74649" y="3321050"/>
            <a:ext cx="775335" cy="549275"/>
          </a:xfrm>
          <a:custGeom>
            <a:avLst/>
            <a:gdLst/>
            <a:ahLst/>
            <a:cxnLst/>
            <a:rect l="l" t="t" r="r" b="b"/>
            <a:pathLst>
              <a:path w="775335" h="549275">
                <a:moveTo>
                  <a:pt x="646226" y="509143"/>
                </a:moveTo>
                <a:lnTo>
                  <a:pt x="639241" y="514984"/>
                </a:lnTo>
                <a:lnTo>
                  <a:pt x="638606" y="522859"/>
                </a:lnTo>
                <a:lnTo>
                  <a:pt x="637844" y="530733"/>
                </a:lnTo>
                <a:lnTo>
                  <a:pt x="643686" y="537718"/>
                </a:lnTo>
                <a:lnTo>
                  <a:pt x="774750" y="549275"/>
                </a:lnTo>
                <a:lnTo>
                  <a:pt x="772621" y="544576"/>
                </a:lnTo>
                <a:lnTo>
                  <a:pt x="743381" y="544576"/>
                </a:lnTo>
                <a:lnTo>
                  <a:pt x="700252" y="513998"/>
                </a:lnTo>
                <a:lnTo>
                  <a:pt x="646226" y="509143"/>
                </a:lnTo>
                <a:close/>
              </a:path>
              <a:path w="775335" h="549275">
                <a:moveTo>
                  <a:pt x="700252" y="513998"/>
                </a:moveTo>
                <a:lnTo>
                  <a:pt x="743381" y="544576"/>
                </a:lnTo>
                <a:lnTo>
                  <a:pt x="747419" y="538861"/>
                </a:lnTo>
                <a:lnTo>
                  <a:pt x="738682" y="538861"/>
                </a:lnTo>
                <a:lnTo>
                  <a:pt x="728541" y="516507"/>
                </a:lnTo>
                <a:lnTo>
                  <a:pt x="700252" y="513998"/>
                </a:lnTo>
                <a:close/>
              </a:path>
              <a:path w="775335" h="549275">
                <a:moveTo>
                  <a:pt x="711885" y="426212"/>
                </a:moveTo>
                <a:lnTo>
                  <a:pt x="697534" y="432816"/>
                </a:lnTo>
                <a:lnTo>
                  <a:pt x="694359" y="441197"/>
                </a:lnTo>
                <a:lnTo>
                  <a:pt x="697661" y="448437"/>
                </a:lnTo>
                <a:lnTo>
                  <a:pt x="716821" y="490670"/>
                </a:lnTo>
                <a:lnTo>
                  <a:pt x="759891" y="521208"/>
                </a:lnTo>
                <a:lnTo>
                  <a:pt x="743381" y="544576"/>
                </a:lnTo>
                <a:lnTo>
                  <a:pt x="772621" y="544576"/>
                </a:lnTo>
                <a:lnTo>
                  <a:pt x="723696" y="436625"/>
                </a:lnTo>
                <a:lnTo>
                  <a:pt x="720394" y="429387"/>
                </a:lnTo>
                <a:lnTo>
                  <a:pt x="711885" y="426212"/>
                </a:lnTo>
                <a:close/>
              </a:path>
              <a:path w="775335" h="549275">
                <a:moveTo>
                  <a:pt x="728541" y="516507"/>
                </a:moveTo>
                <a:lnTo>
                  <a:pt x="738682" y="538861"/>
                </a:lnTo>
                <a:lnTo>
                  <a:pt x="752906" y="518668"/>
                </a:lnTo>
                <a:lnTo>
                  <a:pt x="728541" y="516507"/>
                </a:lnTo>
                <a:close/>
              </a:path>
              <a:path w="775335" h="549275">
                <a:moveTo>
                  <a:pt x="716821" y="490670"/>
                </a:moveTo>
                <a:lnTo>
                  <a:pt x="728541" y="516507"/>
                </a:lnTo>
                <a:lnTo>
                  <a:pt x="752906" y="518668"/>
                </a:lnTo>
                <a:lnTo>
                  <a:pt x="738682" y="538861"/>
                </a:lnTo>
                <a:lnTo>
                  <a:pt x="747419" y="538861"/>
                </a:lnTo>
                <a:lnTo>
                  <a:pt x="759891" y="521208"/>
                </a:lnTo>
                <a:lnTo>
                  <a:pt x="716821" y="490670"/>
                </a:lnTo>
                <a:close/>
              </a:path>
              <a:path w="775335" h="549275">
                <a:moveTo>
                  <a:pt x="46283" y="32772"/>
                </a:moveTo>
                <a:lnTo>
                  <a:pt x="58031" y="58675"/>
                </a:lnTo>
                <a:lnTo>
                  <a:pt x="700252" y="513998"/>
                </a:lnTo>
                <a:lnTo>
                  <a:pt x="728541" y="516507"/>
                </a:lnTo>
                <a:lnTo>
                  <a:pt x="716821" y="490670"/>
                </a:lnTo>
                <a:lnTo>
                  <a:pt x="74519" y="35275"/>
                </a:lnTo>
                <a:lnTo>
                  <a:pt x="46283" y="32772"/>
                </a:lnTo>
                <a:close/>
              </a:path>
              <a:path w="775335" h="549275">
                <a:moveTo>
                  <a:pt x="0" y="0"/>
                </a:moveTo>
                <a:lnTo>
                  <a:pt x="51130" y="112649"/>
                </a:lnTo>
                <a:lnTo>
                  <a:pt x="54381" y="119887"/>
                </a:lnTo>
                <a:lnTo>
                  <a:pt x="62852" y="123062"/>
                </a:lnTo>
                <a:lnTo>
                  <a:pt x="77228" y="116458"/>
                </a:lnTo>
                <a:lnTo>
                  <a:pt x="80403" y="108076"/>
                </a:lnTo>
                <a:lnTo>
                  <a:pt x="77152" y="100837"/>
                </a:lnTo>
                <a:lnTo>
                  <a:pt x="58031" y="58675"/>
                </a:lnTo>
                <a:lnTo>
                  <a:pt x="14858" y="28067"/>
                </a:lnTo>
                <a:lnTo>
                  <a:pt x="31394" y="4699"/>
                </a:lnTo>
                <a:lnTo>
                  <a:pt x="53027" y="4699"/>
                </a:lnTo>
                <a:lnTo>
                  <a:pt x="0" y="0"/>
                </a:lnTo>
                <a:close/>
              </a:path>
              <a:path w="775335" h="549275">
                <a:moveTo>
                  <a:pt x="31394" y="4699"/>
                </a:moveTo>
                <a:lnTo>
                  <a:pt x="14858" y="28067"/>
                </a:lnTo>
                <a:lnTo>
                  <a:pt x="58031" y="58675"/>
                </a:lnTo>
                <a:lnTo>
                  <a:pt x="46283" y="32772"/>
                </a:lnTo>
                <a:lnTo>
                  <a:pt x="21856" y="30606"/>
                </a:lnTo>
                <a:lnTo>
                  <a:pt x="36144" y="10413"/>
                </a:lnTo>
                <a:lnTo>
                  <a:pt x="39454" y="10413"/>
                </a:lnTo>
                <a:lnTo>
                  <a:pt x="31394" y="4699"/>
                </a:lnTo>
                <a:close/>
              </a:path>
              <a:path w="775335" h="549275">
                <a:moveTo>
                  <a:pt x="53027" y="4699"/>
                </a:moveTo>
                <a:lnTo>
                  <a:pt x="31394" y="4699"/>
                </a:lnTo>
                <a:lnTo>
                  <a:pt x="74519" y="35275"/>
                </a:lnTo>
                <a:lnTo>
                  <a:pt x="128574" y="40131"/>
                </a:lnTo>
                <a:lnTo>
                  <a:pt x="135508" y="34289"/>
                </a:lnTo>
                <a:lnTo>
                  <a:pt x="136905" y="18542"/>
                </a:lnTo>
                <a:lnTo>
                  <a:pt x="131102" y="11556"/>
                </a:lnTo>
                <a:lnTo>
                  <a:pt x="53027" y="4699"/>
                </a:lnTo>
                <a:close/>
              </a:path>
              <a:path w="775335" h="549275">
                <a:moveTo>
                  <a:pt x="39454" y="10413"/>
                </a:moveTo>
                <a:lnTo>
                  <a:pt x="36144" y="10413"/>
                </a:lnTo>
                <a:lnTo>
                  <a:pt x="46283" y="32772"/>
                </a:lnTo>
                <a:lnTo>
                  <a:pt x="74519" y="35275"/>
                </a:lnTo>
                <a:lnTo>
                  <a:pt x="39454" y="10413"/>
                </a:lnTo>
                <a:close/>
              </a:path>
              <a:path w="775335" h="549275">
                <a:moveTo>
                  <a:pt x="36144" y="10413"/>
                </a:moveTo>
                <a:lnTo>
                  <a:pt x="21856" y="30606"/>
                </a:lnTo>
                <a:lnTo>
                  <a:pt x="46283" y="32772"/>
                </a:lnTo>
                <a:lnTo>
                  <a:pt x="36144" y="10413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94843" y="3090164"/>
            <a:ext cx="828040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Калининск 80 км.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2844" y="4143386"/>
            <a:ext cx="908599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Балашов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90 км.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85748" y="3879659"/>
            <a:ext cx="763905" cy="345440"/>
          </a:xfrm>
          <a:custGeom>
            <a:avLst/>
            <a:gdLst/>
            <a:ahLst/>
            <a:cxnLst/>
            <a:rect l="l" t="t" r="r" b="b"/>
            <a:pathLst>
              <a:path w="763905" h="345439">
                <a:moveTo>
                  <a:pt x="89801" y="220637"/>
                </a:moveTo>
                <a:lnTo>
                  <a:pt x="80822" y="221754"/>
                </a:lnTo>
                <a:lnTo>
                  <a:pt x="0" y="325653"/>
                </a:lnTo>
                <a:lnTo>
                  <a:pt x="130225" y="344868"/>
                </a:lnTo>
                <a:lnTo>
                  <a:pt x="137477" y="339470"/>
                </a:lnTo>
                <a:lnTo>
                  <a:pt x="139123" y="328358"/>
                </a:lnTo>
                <a:lnTo>
                  <a:pt x="31635" y="328358"/>
                </a:lnTo>
                <a:lnTo>
                  <a:pt x="20993" y="301828"/>
                </a:lnTo>
                <a:lnTo>
                  <a:pt x="70050" y="282142"/>
                </a:lnTo>
                <a:lnTo>
                  <a:pt x="103378" y="239306"/>
                </a:lnTo>
                <a:lnTo>
                  <a:pt x="102260" y="230327"/>
                </a:lnTo>
                <a:lnTo>
                  <a:pt x="89801" y="220637"/>
                </a:lnTo>
                <a:close/>
              </a:path>
              <a:path w="763905" h="345439">
                <a:moveTo>
                  <a:pt x="70050" y="282142"/>
                </a:moveTo>
                <a:lnTo>
                  <a:pt x="20993" y="301828"/>
                </a:lnTo>
                <a:lnTo>
                  <a:pt x="31635" y="328358"/>
                </a:lnTo>
                <a:lnTo>
                  <a:pt x="42839" y="323862"/>
                </a:lnTo>
                <a:lnTo>
                  <a:pt x="37592" y="323862"/>
                </a:lnTo>
                <a:lnTo>
                  <a:pt x="28409" y="300964"/>
                </a:lnTo>
                <a:lnTo>
                  <a:pt x="55406" y="300964"/>
                </a:lnTo>
                <a:lnTo>
                  <a:pt x="70050" y="282142"/>
                </a:lnTo>
                <a:close/>
              </a:path>
              <a:path w="763905" h="345439">
                <a:moveTo>
                  <a:pt x="80685" y="308675"/>
                </a:moveTo>
                <a:lnTo>
                  <a:pt x="31635" y="328358"/>
                </a:lnTo>
                <a:lnTo>
                  <a:pt x="139123" y="328358"/>
                </a:lnTo>
                <a:lnTo>
                  <a:pt x="139788" y="323862"/>
                </a:lnTo>
                <a:lnTo>
                  <a:pt x="134391" y="316598"/>
                </a:lnTo>
                <a:lnTo>
                  <a:pt x="80685" y="308675"/>
                </a:lnTo>
                <a:close/>
              </a:path>
              <a:path w="763905" h="345439">
                <a:moveTo>
                  <a:pt x="28409" y="300964"/>
                </a:moveTo>
                <a:lnTo>
                  <a:pt x="37592" y="323862"/>
                </a:lnTo>
                <a:lnTo>
                  <a:pt x="52627" y="304537"/>
                </a:lnTo>
                <a:lnTo>
                  <a:pt x="28409" y="300964"/>
                </a:lnTo>
                <a:close/>
              </a:path>
              <a:path w="763905" h="345439">
                <a:moveTo>
                  <a:pt x="52627" y="304537"/>
                </a:moveTo>
                <a:lnTo>
                  <a:pt x="37592" y="323862"/>
                </a:lnTo>
                <a:lnTo>
                  <a:pt x="42839" y="323862"/>
                </a:lnTo>
                <a:lnTo>
                  <a:pt x="80685" y="308675"/>
                </a:lnTo>
                <a:lnTo>
                  <a:pt x="52627" y="304537"/>
                </a:lnTo>
                <a:close/>
              </a:path>
              <a:path w="763905" h="345439">
                <a:moveTo>
                  <a:pt x="682989" y="36187"/>
                </a:moveTo>
                <a:lnTo>
                  <a:pt x="70050" y="282142"/>
                </a:lnTo>
                <a:lnTo>
                  <a:pt x="52627" y="304537"/>
                </a:lnTo>
                <a:lnTo>
                  <a:pt x="80685" y="308675"/>
                </a:lnTo>
                <a:lnTo>
                  <a:pt x="693683" y="62695"/>
                </a:lnTo>
                <a:lnTo>
                  <a:pt x="711055" y="40325"/>
                </a:lnTo>
                <a:lnTo>
                  <a:pt x="682989" y="36187"/>
                </a:lnTo>
                <a:close/>
              </a:path>
              <a:path w="763905" h="345439">
                <a:moveTo>
                  <a:pt x="55406" y="300964"/>
                </a:moveTo>
                <a:lnTo>
                  <a:pt x="28409" y="300964"/>
                </a:lnTo>
                <a:lnTo>
                  <a:pt x="52627" y="304537"/>
                </a:lnTo>
                <a:lnTo>
                  <a:pt x="55406" y="300964"/>
                </a:lnTo>
                <a:close/>
              </a:path>
              <a:path w="763905" h="345439">
                <a:moveTo>
                  <a:pt x="745324" y="16509"/>
                </a:moveTo>
                <a:lnTo>
                  <a:pt x="732028" y="16509"/>
                </a:lnTo>
                <a:lnTo>
                  <a:pt x="742696" y="43027"/>
                </a:lnTo>
                <a:lnTo>
                  <a:pt x="693683" y="62695"/>
                </a:lnTo>
                <a:lnTo>
                  <a:pt x="665226" y="99339"/>
                </a:lnTo>
                <a:lnTo>
                  <a:pt x="660273" y="105562"/>
                </a:lnTo>
                <a:lnTo>
                  <a:pt x="661416" y="114541"/>
                </a:lnTo>
                <a:lnTo>
                  <a:pt x="673862" y="124231"/>
                </a:lnTo>
                <a:lnTo>
                  <a:pt x="682879" y="123101"/>
                </a:lnTo>
                <a:lnTo>
                  <a:pt x="763651" y="19215"/>
                </a:lnTo>
                <a:lnTo>
                  <a:pt x="745324" y="16509"/>
                </a:lnTo>
                <a:close/>
              </a:path>
              <a:path w="763905" h="345439">
                <a:moveTo>
                  <a:pt x="711055" y="40325"/>
                </a:moveTo>
                <a:lnTo>
                  <a:pt x="693683" y="62695"/>
                </a:lnTo>
                <a:lnTo>
                  <a:pt x="740512" y="43903"/>
                </a:lnTo>
                <a:lnTo>
                  <a:pt x="735330" y="43903"/>
                </a:lnTo>
                <a:lnTo>
                  <a:pt x="711055" y="40325"/>
                </a:lnTo>
                <a:close/>
              </a:path>
              <a:path w="763905" h="345439">
                <a:moveTo>
                  <a:pt x="726059" y="21005"/>
                </a:moveTo>
                <a:lnTo>
                  <a:pt x="711055" y="40325"/>
                </a:lnTo>
                <a:lnTo>
                  <a:pt x="735330" y="43903"/>
                </a:lnTo>
                <a:lnTo>
                  <a:pt x="726059" y="21005"/>
                </a:lnTo>
                <a:close/>
              </a:path>
              <a:path w="763905" h="345439">
                <a:moveTo>
                  <a:pt x="733836" y="21005"/>
                </a:moveTo>
                <a:lnTo>
                  <a:pt x="726059" y="21005"/>
                </a:lnTo>
                <a:lnTo>
                  <a:pt x="735330" y="43903"/>
                </a:lnTo>
                <a:lnTo>
                  <a:pt x="740512" y="43903"/>
                </a:lnTo>
                <a:lnTo>
                  <a:pt x="742696" y="43027"/>
                </a:lnTo>
                <a:lnTo>
                  <a:pt x="733836" y="21005"/>
                </a:lnTo>
                <a:close/>
              </a:path>
              <a:path w="763905" h="345439">
                <a:moveTo>
                  <a:pt x="732028" y="16509"/>
                </a:moveTo>
                <a:lnTo>
                  <a:pt x="682989" y="36187"/>
                </a:lnTo>
                <a:lnTo>
                  <a:pt x="711055" y="40325"/>
                </a:lnTo>
                <a:lnTo>
                  <a:pt x="726059" y="21005"/>
                </a:lnTo>
                <a:lnTo>
                  <a:pt x="733836" y="21005"/>
                </a:lnTo>
                <a:lnTo>
                  <a:pt x="732028" y="16509"/>
                </a:lnTo>
                <a:close/>
              </a:path>
              <a:path w="763905" h="345439">
                <a:moveTo>
                  <a:pt x="633476" y="0"/>
                </a:moveTo>
                <a:lnTo>
                  <a:pt x="626237" y="5397"/>
                </a:lnTo>
                <a:lnTo>
                  <a:pt x="623951" y="21005"/>
                </a:lnTo>
                <a:lnTo>
                  <a:pt x="629285" y="28270"/>
                </a:lnTo>
                <a:lnTo>
                  <a:pt x="682989" y="36187"/>
                </a:lnTo>
                <a:lnTo>
                  <a:pt x="732028" y="16509"/>
                </a:lnTo>
                <a:lnTo>
                  <a:pt x="745324" y="16509"/>
                </a:lnTo>
                <a:lnTo>
                  <a:pt x="633476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653920" y="4206341"/>
            <a:ext cx="234657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Елань – Волгоградская область 23 км.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08506" y="3854577"/>
            <a:ext cx="673100" cy="454025"/>
          </a:xfrm>
          <a:custGeom>
            <a:avLst/>
            <a:gdLst/>
            <a:ahLst/>
            <a:cxnLst/>
            <a:rect l="l" t="t" r="r" b="b"/>
            <a:pathLst>
              <a:path w="673100" h="454025">
                <a:moveTo>
                  <a:pt x="132588" y="157949"/>
                </a:moveTo>
                <a:lnTo>
                  <a:pt x="128651" y="151142"/>
                </a:lnTo>
                <a:lnTo>
                  <a:pt x="82829" y="72605"/>
                </a:lnTo>
                <a:lnTo>
                  <a:pt x="66294" y="44259"/>
                </a:lnTo>
                <a:lnTo>
                  <a:pt x="3937" y="151142"/>
                </a:lnTo>
                <a:lnTo>
                  <a:pt x="0" y="157949"/>
                </a:lnTo>
                <a:lnTo>
                  <a:pt x="2286" y="166700"/>
                </a:lnTo>
                <a:lnTo>
                  <a:pt x="9144" y="170675"/>
                </a:lnTo>
                <a:lnTo>
                  <a:pt x="15875" y="174650"/>
                </a:lnTo>
                <a:lnTo>
                  <a:pt x="24638" y="172351"/>
                </a:lnTo>
                <a:lnTo>
                  <a:pt x="28575" y="165531"/>
                </a:lnTo>
                <a:lnTo>
                  <a:pt x="51955" y="125476"/>
                </a:lnTo>
                <a:lnTo>
                  <a:pt x="52070" y="72605"/>
                </a:lnTo>
                <a:lnTo>
                  <a:pt x="52044" y="125323"/>
                </a:lnTo>
                <a:lnTo>
                  <a:pt x="52044" y="372910"/>
                </a:lnTo>
                <a:lnTo>
                  <a:pt x="51955" y="372757"/>
                </a:lnTo>
                <a:lnTo>
                  <a:pt x="28575" y="332689"/>
                </a:lnTo>
                <a:lnTo>
                  <a:pt x="24638" y="325869"/>
                </a:lnTo>
                <a:lnTo>
                  <a:pt x="15875" y="323570"/>
                </a:lnTo>
                <a:lnTo>
                  <a:pt x="9144" y="327545"/>
                </a:lnTo>
                <a:lnTo>
                  <a:pt x="2286" y="331520"/>
                </a:lnTo>
                <a:lnTo>
                  <a:pt x="0" y="340271"/>
                </a:lnTo>
                <a:lnTo>
                  <a:pt x="3937" y="347078"/>
                </a:lnTo>
                <a:lnTo>
                  <a:pt x="66294" y="453961"/>
                </a:lnTo>
                <a:lnTo>
                  <a:pt x="82829" y="425602"/>
                </a:lnTo>
                <a:lnTo>
                  <a:pt x="128651" y="347078"/>
                </a:lnTo>
                <a:lnTo>
                  <a:pt x="132588" y="340271"/>
                </a:lnTo>
                <a:lnTo>
                  <a:pt x="130289" y="331520"/>
                </a:lnTo>
                <a:lnTo>
                  <a:pt x="123444" y="327545"/>
                </a:lnTo>
                <a:lnTo>
                  <a:pt x="116713" y="323570"/>
                </a:lnTo>
                <a:lnTo>
                  <a:pt x="107950" y="325869"/>
                </a:lnTo>
                <a:lnTo>
                  <a:pt x="104013" y="332689"/>
                </a:lnTo>
                <a:lnTo>
                  <a:pt x="80619" y="372757"/>
                </a:lnTo>
                <a:lnTo>
                  <a:pt x="80518" y="425602"/>
                </a:lnTo>
                <a:lnTo>
                  <a:pt x="80518" y="418414"/>
                </a:lnTo>
                <a:lnTo>
                  <a:pt x="80530" y="372910"/>
                </a:lnTo>
                <a:lnTo>
                  <a:pt x="80530" y="125323"/>
                </a:lnTo>
                <a:lnTo>
                  <a:pt x="80619" y="125476"/>
                </a:lnTo>
                <a:lnTo>
                  <a:pt x="104013" y="165531"/>
                </a:lnTo>
                <a:lnTo>
                  <a:pt x="107950" y="172351"/>
                </a:lnTo>
                <a:lnTo>
                  <a:pt x="116713" y="174650"/>
                </a:lnTo>
                <a:lnTo>
                  <a:pt x="123444" y="170675"/>
                </a:lnTo>
                <a:lnTo>
                  <a:pt x="130289" y="166700"/>
                </a:lnTo>
                <a:lnTo>
                  <a:pt x="132588" y="157949"/>
                </a:lnTo>
                <a:close/>
              </a:path>
              <a:path w="673100" h="454025">
                <a:moveTo>
                  <a:pt x="672846" y="155460"/>
                </a:moveTo>
                <a:lnTo>
                  <a:pt x="573151" y="69392"/>
                </a:lnTo>
                <a:lnTo>
                  <a:pt x="564134" y="70053"/>
                </a:lnTo>
                <a:lnTo>
                  <a:pt x="559054" y="76022"/>
                </a:lnTo>
                <a:lnTo>
                  <a:pt x="553847" y="82003"/>
                </a:lnTo>
                <a:lnTo>
                  <a:pt x="554482" y="91020"/>
                </a:lnTo>
                <a:lnTo>
                  <a:pt x="595515" y="126492"/>
                </a:lnTo>
                <a:lnTo>
                  <a:pt x="159753" y="45173"/>
                </a:lnTo>
                <a:lnTo>
                  <a:pt x="186867" y="35471"/>
                </a:lnTo>
                <a:lnTo>
                  <a:pt x="210947" y="26885"/>
                </a:lnTo>
                <a:lnTo>
                  <a:pt x="214757" y="18669"/>
                </a:lnTo>
                <a:lnTo>
                  <a:pt x="212090" y="11303"/>
                </a:lnTo>
                <a:lnTo>
                  <a:pt x="209423" y="3810"/>
                </a:lnTo>
                <a:lnTo>
                  <a:pt x="201295" y="0"/>
                </a:lnTo>
                <a:lnTo>
                  <a:pt x="77343" y="44310"/>
                </a:lnTo>
                <a:lnTo>
                  <a:pt x="176911" y="130365"/>
                </a:lnTo>
                <a:lnTo>
                  <a:pt x="185928" y="129717"/>
                </a:lnTo>
                <a:lnTo>
                  <a:pt x="196342" y="117767"/>
                </a:lnTo>
                <a:lnTo>
                  <a:pt x="195580" y="108750"/>
                </a:lnTo>
                <a:lnTo>
                  <a:pt x="154520" y="73253"/>
                </a:lnTo>
                <a:lnTo>
                  <a:pt x="590296" y="154609"/>
                </a:lnTo>
                <a:lnTo>
                  <a:pt x="539242" y="172885"/>
                </a:lnTo>
                <a:lnTo>
                  <a:pt x="535305" y="181063"/>
                </a:lnTo>
                <a:lnTo>
                  <a:pt x="540639" y="195922"/>
                </a:lnTo>
                <a:lnTo>
                  <a:pt x="548894" y="199796"/>
                </a:lnTo>
                <a:lnTo>
                  <a:pt x="648106" y="164299"/>
                </a:lnTo>
                <a:lnTo>
                  <a:pt x="672846" y="15546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285984" y="3786196"/>
            <a:ext cx="2143140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ЖД Три острова 0 км. Протяженность ЖД путей 48,5 км.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52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pic>
        <p:nvPicPr>
          <p:cNvPr id="5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86116" y="2928940"/>
            <a:ext cx="761424" cy="624593"/>
          </a:xfrm>
          <a:prstGeom prst="rect">
            <a:avLst/>
          </a:prstGeom>
        </p:spPr>
      </p:pic>
      <p:sp>
        <p:nvSpPr>
          <p:cNvPr id="54" name="object 7"/>
          <p:cNvSpPr/>
          <p:nvPr/>
        </p:nvSpPr>
        <p:spPr>
          <a:xfrm>
            <a:off x="4659313" y="2928940"/>
            <a:ext cx="4484687" cy="1857388"/>
          </a:xfrm>
          <a:custGeom>
            <a:avLst/>
            <a:gdLst/>
            <a:ahLst/>
            <a:cxnLst/>
            <a:rect l="l" t="t" r="r" b="b"/>
            <a:pathLst>
              <a:path w="4427855" h="1830704">
                <a:moveTo>
                  <a:pt x="4122420" y="0"/>
                </a:moveTo>
                <a:lnTo>
                  <a:pt x="0" y="0"/>
                </a:lnTo>
                <a:lnTo>
                  <a:pt x="0" y="1830387"/>
                </a:lnTo>
                <a:lnTo>
                  <a:pt x="4427601" y="1830387"/>
                </a:lnTo>
                <a:lnTo>
                  <a:pt x="4427601" y="305054"/>
                </a:lnTo>
                <a:lnTo>
                  <a:pt x="412242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8"/>
          <p:cNvSpPr txBox="1"/>
          <p:nvPr/>
        </p:nvSpPr>
        <p:spPr>
          <a:xfrm>
            <a:off x="4857752" y="3214692"/>
            <a:ext cx="3857652" cy="15446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На территории Самойловского района протекают реки: </a:t>
            </a:r>
            <a:r>
              <a:rPr lang="ru-RU" sz="1050" spc="-10" dirty="0" err="1">
                <a:solidFill>
                  <a:srgbClr val="0A1107"/>
                </a:solidFill>
                <a:latin typeface="Microsoft Sans Serif"/>
                <a:cs typeface="Microsoft Sans Serif"/>
              </a:rPr>
              <a:t>Терса,Коневка</a:t>
            </a: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, </a:t>
            </a:r>
            <a:r>
              <a:rPr lang="ru-RU" sz="1050" spc="-10" dirty="0" err="1">
                <a:solidFill>
                  <a:srgbClr val="0A1107"/>
                </a:solidFill>
                <a:latin typeface="Microsoft Sans Serif"/>
                <a:cs typeface="Microsoft Sans Serif"/>
              </a:rPr>
              <a:t>Чапурка</a:t>
            </a: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, имеются озера и многочисленные пруды.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На берегу р. </a:t>
            </a:r>
            <a:r>
              <a:rPr lang="ru-RU" sz="1050" spc="-10" dirty="0" err="1">
                <a:solidFill>
                  <a:srgbClr val="0A1107"/>
                </a:solidFill>
                <a:latin typeface="Microsoft Sans Serif"/>
                <a:cs typeface="Microsoft Sans Serif"/>
              </a:rPr>
              <a:t>Терса</a:t>
            </a: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 расположены населенные пункты: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р.п. Самойловка;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с. Каменка;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с. Песчанка;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с. Ольшанка;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10" dirty="0">
                <a:solidFill>
                  <a:srgbClr val="0A1107"/>
                </a:solidFill>
                <a:latin typeface="Microsoft Sans Serif"/>
                <a:cs typeface="Microsoft Sans Serif"/>
              </a:rPr>
              <a:t>с. </a:t>
            </a:r>
            <a:r>
              <a:rPr lang="ru-RU" sz="1050" spc="-10" dirty="0" err="1">
                <a:solidFill>
                  <a:srgbClr val="0A1107"/>
                </a:solidFill>
                <a:latin typeface="Microsoft Sans Serif"/>
                <a:cs typeface="Microsoft Sans Serif"/>
              </a:rPr>
              <a:t>Еловатка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57" name="object 8"/>
          <p:cNvSpPr txBox="1"/>
          <p:nvPr/>
        </p:nvSpPr>
        <p:spPr>
          <a:xfrm>
            <a:off x="4857752" y="3000378"/>
            <a:ext cx="1428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1F3863"/>
                </a:solidFill>
                <a:latin typeface="Arial"/>
                <a:cs typeface="Arial"/>
              </a:rPr>
              <a:t>Водные ресурсы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1604" y="0"/>
            <a:ext cx="6500858" cy="629018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333E50"/>
                </a:solidFill>
              </a:rPr>
              <a:t>ПРЕИМУЩЕСТВА РАЙОНА - наличие свободных инвестиционных площадок</a:t>
            </a:r>
            <a:endParaRPr sz="2000"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r>
              <a:rPr spc="10"/>
              <a:t> </a:t>
            </a:r>
            <a:endParaRPr spc="-2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5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1987423" y="918210"/>
            <a:ext cx="464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Низкая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9436" y="918210"/>
            <a:ext cx="568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Средняя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1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642924"/>
            <a:ext cx="8286808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dirty="0"/>
              <a:t>1. Свободная производственная площадка (территория бывшего </a:t>
            </a:r>
            <a:r>
              <a:rPr lang="ru-RU" sz="1700" dirty="0" err="1"/>
              <a:t>сырзавода</a:t>
            </a:r>
            <a:r>
              <a:rPr lang="ru-RU" sz="1700" dirty="0"/>
              <a:t> «Самойловский») расположена по адресу Саратовская область, р.п. Самойловка, ул. Новая д.1, земля в муниципальной собственности площадью - 40922 кв.м.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928808"/>
            <a:ext cx="8286808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dirty="0"/>
              <a:t>2. Свободная производственная площадка расположена по адресу: р.п. Самойловка, ул. Новая, 1 Г, площадь нежилого здания – 508,0 кв.м. площадь земельного участка - 4957,0 кв.м. (муниципальная собственность).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000378"/>
            <a:ext cx="8286808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/>
                </a:solidFill>
              </a:rPr>
              <a:t>3. Свободная производственная площадка (земельный участок 64:31:390807:226) расположена по адресу Саратовская область, р.п. Самойловка, ул. Степная д. 22/1, площадь земельного участка 10 000 кв.м., земли населенных пунктов, разрешенное использование – хранение и переработка сельскохозяйственной продукции.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User\Desktop\РАБОТА\эконом\Презентация\фото инвестпрофил\1513927639_karta-rodniki-samoylovskogo-rayona-saratovskaya-ob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6"/>
            <a:ext cx="4929190" cy="2448657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786" y="142858"/>
            <a:ext cx="7914649" cy="3308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>
                <a:solidFill>
                  <a:srgbClr val="333E50"/>
                </a:solidFill>
              </a:rPr>
              <a:t>Общая характеристика</a:t>
            </a:r>
            <a:endParaRPr sz="200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fld id="{81D60167-4931-47E6-BA6A-407CBD079E47}" type="slidenum">
              <a:rPr spc="-50" dirty="0"/>
              <a:pPr marL="165100">
                <a:lnSpc>
                  <a:spcPct val="100000"/>
                </a:lnSpc>
              </a:pPr>
              <a:t>6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2716148" y="759750"/>
            <a:ext cx="4711065" cy="23980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158" y="714362"/>
            <a:ext cx="2123440" cy="610870"/>
          </a:xfrm>
          <a:custGeom>
            <a:avLst/>
            <a:gdLst/>
            <a:ahLst/>
            <a:cxnLst/>
            <a:rect l="l" t="t" r="r" b="b"/>
            <a:pathLst>
              <a:path w="2123440" h="610869">
                <a:moveTo>
                  <a:pt x="1783318" y="0"/>
                </a:moveTo>
                <a:lnTo>
                  <a:pt x="43609" y="0"/>
                </a:lnTo>
                <a:lnTo>
                  <a:pt x="20370" y="5572"/>
                </a:lnTo>
                <a:lnTo>
                  <a:pt x="5642" y="19430"/>
                </a:lnTo>
                <a:lnTo>
                  <a:pt x="2068" y="37290"/>
                </a:lnTo>
                <a:lnTo>
                  <a:pt x="12291" y="54863"/>
                </a:lnTo>
                <a:lnTo>
                  <a:pt x="257553" y="279273"/>
                </a:lnTo>
                <a:lnTo>
                  <a:pt x="265182" y="289524"/>
                </a:lnTo>
                <a:lnTo>
                  <a:pt x="267726" y="300989"/>
                </a:lnTo>
                <a:lnTo>
                  <a:pt x="265182" y="312455"/>
                </a:lnTo>
                <a:lnTo>
                  <a:pt x="257553" y="322707"/>
                </a:lnTo>
                <a:lnTo>
                  <a:pt x="10208" y="555371"/>
                </a:lnTo>
                <a:lnTo>
                  <a:pt x="0" y="572964"/>
                </a:lnTo>
                <a:lnTo>
                  <a:pt x="3685" y="590867"/>
                </a:lnTo>
                <a:lnTo>
                  <a:pt x="18721" y="604770"/>
                </a:lnTo>
                <a:lnTo>
                  <a:pt x="42567" y="610362"/>
                </a:lnTo>
                <a:lnTo>
                  <a:pt x="1782302" y="610362"/>
                </a:lnTo>
                <a:lnTo>
                  <a:pt x="2113137" y="322707"/>
                </a:lnTo>
                <a:lnTo>
                  <a:pt x="2123329" y="300989"/>
                </a:lnTo>
                <a:lnTo>
                  <a:pt x="2120781" y="289524"/>
                </a:lnTo>
                <a:lnTo>
                  <a:pt x="1814687" y="11429"/>
                </a:lnTo>
                <a:lnTo>
                  <a:pt x="1791917" y="857"/>
                </a:lnTo>
                <a:lnTo>
                  <a:pt x="1783318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472" y="785800"/>
            <a:ext cx="171451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solidFill>
                  <a:srgbClr val="FFFFFF"/>
                </a:solidFill>
                <a:latin typeface="Arial"/>
                <a:cs typeface="Arial"/>
              </a:rPr>
              <a:t>Территориальное      деление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528" y="1491630"/>
            <a:ext cx="2123440" cy="612140"/>
          </a:xfrm>
          <a:custGeom>
            <a:avLst/>
            <a:gdLst/>
            <a:ahLst/>
            <a:cxnLst/>
            <a:rect l="l" t="t" r="r" b="b"/>
            <a:pathLst>
              <a:path w="2123440" h="612139">
                <a:moveTo>
                  <a:pt x="1783318" y="0"/>
                </a:moveTo>
                <a:lnTo>
                  <a:pt x="43609" y="0"/>
                </a:lnTo>
                <a:lnTo>
                  <a:pt x="20370" y="5593"/>
                </a:lnTo>
                <a:lnTo>
                  <a:pt x="5642" y="19510"/>
                </a:lnTo>
                <a:lnTo>
                  <a:pt x="2068" y="37451"/>
                </a:lnTo>
                <a:lnTo>
                  <a:pt x="12291" y="55118"/>
                </a:lnTo>
                <a:lnTo>
                  <a:pt x="257553" y="279907"/>
                </a:lnTo>
                <a:lnTo>
                  <a:pt x="265182" y="290252"/>
                </a:lnTo>
                <a:lnTo>
                  <a:pt x="267726" y="301799"/>
                </a:lnTo>
                <a:lnTo>
                  <a:pt x="265182" y="313322"/>
                </a:lnTo>
                <a:lnTo>
                  <a:pt x="257553" y="323596"/>
                </a:lnTo>
                <a:lnTo>
                  <a:pt x="10208" y="557530"/>
                </a:lnTo>
                <a:lnTo>
                  <a:pt x="0" y="575077"/>
                </a:lnTo>
                <a:lnTo>
                  <a:pt x="3685" y="592756"/>
                </a:lnTo>
                <a:lnTo>
                  <a:pt x="18721" y="606411"/>
                </a:lnTo>
                <a:lnTo>
                  <a:pt x="42567" y="611886"/>
                </a:lnTo>
                <a:lnTo>
                  <a:pt x="1782302" y="611886"/>
                </a:lnTo>
                <a:lnTo>
                  <a:pt x="2113137" y="323596"/>
                </a:lnTo>
                <a:lnTo>
                  <a:pt x="2123329" y="301799"/>
                </a:lnTo>
                <a:lnTo>
                  <a:pt x="2120781" y="290252"/>
                </a:lnTo>
                <a:lnTo>
                  <a:pt x="1814687" y="10668"/>
                </a:lnTo>
                <a:lnTo>
                  <a:pt x="1791917" y="738"/>
                </a:lnTo>
                <a:lnTo>
                  <a:pt x="178331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1600" y="1707654"/>
            <a:ext cx="6546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solidFill>
                  <a:srgbClr val="FFFFFF"/>
                </a:solidFill>
                <a:latin typeface="Arial"/>
                <a:cs typeface="Arial"/>
              </a:rPr>
              <a:t>Климат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5824" y="4139895"/>
            <a:ext cx="88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Эксперты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Picture 1" descr="C:\Users\User\Desktop\РАБОТА\эконом\Презентация\фото инвестпрофил\IMG_2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89111"/>
            <a:ext cx="3919566" cy="2267055"/>
          </a:xfrm>
          <a:prstGeom prst="rect">
            <a:avLst/>
          </a:prstGeom>
          <a:noFill/>
        </p:spPr>
      </p:pic>
      <p:pic>
        <p:nvPicPr>
          <p:cNvPr id="20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483768" y="555526"/>
            <a:ext cx="6445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Самойловский район как территориальная единица был образован 23 июля 1928 года.</a:t>
            </a:r>
            <a:r>
              <a:rPr lang="ru-RU" sz="1200" dirty="0"/>
              <a:t>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состав района входят 8 муниципальных образований (1 городское, 7 сельских),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39 населенных пунктов, крупными из которых являются: р.п. Самойловка, с. Святославка, с.Красавка.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Площадь Самойловского района 2 591,93 кв.км.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157161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территории района властвует умеренно континентальный климат с холодным зимним периодом и жарким летом. Равнинная местность способствует свободному проникновению воздушных масс на территорию муниципалитета.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БОТА\эконом\Презентация\фото инвестпрофил\509985_312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03798"/>
            <a:ext cx="2854100" cy="1750172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0" y="4775200"/>
            <a:ext cx="9144000" cy="368300"/>
            <a:chOff x="0" y="4775200"/>
            <a:chExt cx="9144000" cy="368300"/>
          </a:xfrm>
        </p:grpSpPr>
        <p:sp>
          <p:nvSpPr>
            <p:cNvPr id="3" name="object 3"/>
            <p:cNvSpPr/>
            <p:nvPr/>
          </p:nvSpPr>
          <p:spPr>
            <a:xfrm>
              <a:off x="0" y="4776787"/>
              <a:ext cx="9144000" cy="367030"/>
            </a:xfrm>
            <a:custGeom>
              <a:avLst/>
              <a:gdLst/>
              <a:ahLst/>
              <a:cxnLst/>
              <a:rect l="l" t="t" r="r" b="b"/>
              <a:pathLst>
                <a:path w="9144000" h="367029">
                  <a:moveTo>
                    <a:pt x="9144000" y="36671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66710"/>
                  </a:lnTo>
                  <a:lnTo>
                    <a:pt x="9144000" y="36671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775199"/>
              <a:ext cx="6562725" cy="368300"/>
            </a:xfrm>
            <a:custGeom>
              <a:avLst/>
              <a:gdLst/>
              <a:ahLst/>
              <a:cxnLst/>
              <a:rect l="l" t="t" r="r" b="b"/>
              <a:pathLst>
                <a:path w="6562725" h="368300">
                  <a:moveTo>
                    <a:pt x="6396101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6357137" y="368300"/>
                  </a:lnTo>
                  <a:lnTo>
                    <a:pt x="6396101" y="0"/>
                  </a:lnTo>
                  <a:close/>
                </a:path>
                <a:path w="6562725" h="368300">
                  <a:moveTo>
                    <a:pt x="6562725" y="0"/>
                  </a:moveTo>
                  <a:lnTo>
                    <a:pt x="6481699" y="0"/>
                  </a:lnTo>
                  <a:lnTo>
                    <a:pt x="6441237" y="368300"/>
                  </a:lnTo>
                  <a:lnTo>
                    <a:pt x="6522148" y="368300"/>
                  </a:lnTo>
                  <a:lnTo>
                    <a:pt x="656272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286644" y="357172"/>
            <a:ext cx="494030" cy="495300"/>
            <a:chOff x="500062" y="234950"/>
            <a:chExt cx="494030" cy="495300"/>
          </a:xfrm>
        </p:grpSpPr>
        <p:sp>
          <p:nvSpPr>
            <p:cNvPr id="7" name="object 7"/>
            <p:cNvSpPr/>
            <p:nvPr/>
          </p:nvSpPr>
          <p:spPr>
            <a:xfrm>
              <a:off x="500062" y="234950"/>
              <a:ext cx="494030" cy="495300"/>
            </a:xfrm>
            <a:custGeom>
              <a:avLst/>
              <a:gdLst/>
              <a:ahLst/>
              <a:cxnLst/>
              <a:rect l="l" t="t" r="r" b="b"/>
              <a:pathLst>
                <a:path w="494030" h="495300">
                  <a:moveTo>
                    <a:pt x="246862" y="0"/>
                  </a:moveTo>
                  <a:lnTo>
                    <a:pt x="197108" y="5031"/>
                  </a:lnTo>
                  <a:lnTo>
                    <a:pt x="150768" y="19460"/>
                  </a:lnTo>
                  <a:lnTo>
                    <a:pt x="108835" y="42293"/>
                  </a:lnTo>
                  <a:lnTo>
                    <a:pt x="72301" y="72532"/>
                  </a:lnTo>
                  <a:lnTo>
                    <a:pt x="42157" y="109184"/>
                  </a:lnTo>
                  <a:lnTo>
                    <a:pt x="19398" y="151251"/>
                  </a:lnTo>
                  <a:lnTo>
                    <a:pt x="5015" y="197738"/>
                  </a:lnTo>
                  <a:lnTo>
                    <a:pt x="0" y="247650"/>
                  </a:lnTo>
                  <a:lnTo>
                    <a:pt x="5015" y="297561"/>
                  </a:lnTo>
                  <a:lnTo>
                    <a:pt x="19398" y="344048"/>
                  </a:lnTo>
                  <a:lnTo>
                    <a:pt x="42157" y="386115"/>
                  </a:lnTo>
                  <a:lnTo>
                    <a:pt x="72301" y="422767"/>
                  </a:lnTo>
                  <a:lnTo>
                    <a:pt x="108835" y="453006"/>
                  </a:lnTo>
                  <a:lnTo>
                    <a:pt x="150768" y="475839"/>
                  </a:lnTo>
                  <a:lnTo>
                    <a:pt x="197108" y="490268"/>
                  </a:lnTo>
                  <a:lnTo>
                    <a:pt x="246862" y="495300"/>
                  </a:lnTo>
                  <a:lnTo>
                    <a:pt x="296612" y="490268"/>
                  </a:lnTo>
                  <a:lnTo>
                    <a:pt x="342949" y="475839"/>
                  </a:lnTo>
                  <a:lnTo>
                    <a:pt x="384880" y="453006"/>
                  </a:lnTo>
                  <a:lnTo>
                    <a:pt x="421412" y="422767"/>
                  </a:lnTo>
                  <a:lnTo>
                    <a:pt x="451555" y="386115"/>
                  </a:lnTo>
                  <a:lnTo>
                    <a:pt x="474314" y="344048"/>
                  </a:lnTo>
                  <a:lnTo>
                    <a:pt x="488697" y="297561"/>
                  </a:lnTo>
                  <a:lnTo>
                    <a:pt x="493712" y="247650"/>
                  </a:lnTo>
                  <a:lnTo>
                    <a:pt x="488697" y="197738"/>
                  </a:lnTo>
                  <a:lnTo>
                    <a:pt x="474314" y="151251"/>
                  </a:lnTo>
                  <a:lnTo>
                    <a:pt x="451555" y="109184"/>
                  </a:lnTo>
                  <a:lnTo>
                    <a:pt x="421412" y="72532"/>
                  </a:lnTo>
                  <a:lnTo>
                    <a:pt x="384880" y="42293"/>
                  </a:lnTo>
                  <a:lnTo>
                    <a:pt x="342949" y="19460"/>
                  </a:lnTo>
                  <a:lnTo>
                    <a:pt x="296612" y="5031"/>
                  </a:lnTo>
                  <a:lnTo>
                    <a:pt x="2468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" y="350901"/>
              <a:ext cx="274955" cy="273050"/>
            </a:xfrm>
            <a:custGeom>
              <a:avLst/>
              <a:gdLst/>
              <a:ahLst/>
              <a:cxnLst/>
              <a:rect l="l" t="t" r="r" b="b"/>
              <a:pathLst>
                <a:path w="274955" h="273050">
                  <a:moveTo>
                    <a:pt x="234454" y="0"/>
                  </a:moveTo>
                  <a:lnTo>
                    <a:pt x="40271" y="0"/>
                  </a:lnTo>
                  <a:lnTo>
                    <a:pt x="24619" y="3143"/>
                  </a:lnTo>
                  <a:lnTo>
                    <a:pt x="11815" y="11715"/>
                  </a:lnTo>
                  <a:lnTo>
                    <a:pt x="3172" y="24431"/>
                  </a:lnTo>
                  <a:lnTo>
                    <a:pt x="0" y="40004"/>
                  </a:lnTo>
                  <a:lnTo>
                    <a:pt x="0" y="271272"/>
                  </a:lnTo>
                  <a:lnTo>
                    <a:pt x="2044" y="273050"/>
                  </a:lnTo>
                  <a:lnTo>
                    <a:pt x="236842" y="273050"/>
                  </a:lnTo>
                  <a:lnTo>
                    <a:pt x="238544" y="271272"/>
                  </a:lnTo>
                  <a:lnTo>
                    <a:pt x="238544" y="264795"/>
                  </a:lnTo>
                  <a:lnTo>
                    <a:pt x="8534" y="264795"/>
                  </a:lnTo>
                  <a:lnTo>
                    <a:pt x="8534" y="40004"/>
                  </a:lnTo>
                  <a:lnTo>
                    <a:pt x="11044" y="27777"/>
                  </a:lnTo>
                  <a:lnTo>
                    <a:pt x="17873" y="17716"/>
                  </a:lnTo>
                  <a:lnTo>
                    <a:pt x="27967" y="10894"/>
                  </a:lnTo>
                  <a:lnTo>
                    <a:pt x="40271" y="8382"/>
                  </a:lnTo>
                  <a:lnTo>
                    <a:pt x="257805" y="8382"/>
                  </a:lnTo>
                  <a:lnTo>
                    <a:pt x="250053" y="3143"/>
                  </a:lnTo>
                  <a:lnTo>
                    <a:pt x="234454" y="0"/>
                  </a:lnTo>
                  <a:close/>
                </a:path>
                <a:path w="274955" h="273050">
                  <a:moveTo>
                    <a:pt x="238195" y="153797"/>
                  </a:moveTo>
                  <a:lnTo>
                    <a:pt x="226263" y="153797"/>
                  </a:lnTo>
                  <a:lnTo>
                    <a:pt x="230352" y="157861"/>
                  </a:lnTo>
                  <a:lnTo>
                    <a:pt x="230352" y="264795"/>
                  </a:lnTo>
                  <a:lnTo>
                    <a:pt x="238544" y="264795"/>
                  </a:lnTo>
                  <a:lnTo>
                    <a:pt x="238544" y="165988"/>
                  </a:lnTo>
                  <a:lnTo>
                    <a:pt x="250457" y="165988"/>
                  </a:lnTo>
                  <a:lnTo>
                    <a:pt x="238195" y="153797"/>
                  </a:lnTo>
                  <a:close/>
                </a:path>
                <a:path w="274955" h="273050">
                  <a:moveTo>
                    <a:pt x="38557" y="67563"/>
                  </a:moveTo>
                  <a:lnTo>
                    <a:pt x="34124" y="67563"/>
                  </a:lnTo>
                  <a:lnTo>
                    <a:pt x="32080" y="69596"/>
                  </a:lnTo>
                  <a:lnTo>
                    <a:pt x="32080" y="239649"/>
                  </a:lnTo>
                  <a:lnTo>
                    <a:pt x="34124" y="241426"/>
                  </a:lnTo>
                  <a:lnTo>
                    <a:pt x="205105" y="241426"/>
                  </a:lnTo>
                  <a:lnTo>
                    <a:pt x="206806" y="239649"/>
                  </a:lnTo>
                  <a:lnTo>
                    <a:pt x="206806" y="232918"/>
                  </a:lnTo>
                  <a:lnTo>
                    <a:pt x="40271" y="232918"/>
                  </a:lnTo>
                  <a:lnTo>
                    <a:pt x="40271" y="180212"/>
                  </a:lnTo>
                  <a:lnTo>
                    <a:pt x="51875" y="168783"/>
                  </a:lnTo>
                  <a:lnTo>
                    <a:pt x="40271" y="168783"/>
                  </a:lnTo>
                  <a:lnTo>
                    <a:pt x="40271" y="69596"/>
                  </a:lnTo>
                  <a:lnTo>
                    <a:pt x="38557" y="67563"/>
                  </a:lnTo>
                  <a:close/>
                </a:path>
                <a:path w="274955" h="273050">
                  <a:moveTo>
                    <a:pt x="93853" y="202057"/>
                  </a:moveTo>
                  <a:lnTo>
                    <a:pt x="61772" y="202057"/>
                  </a:lnTo>
                  <a:lnTo>
                    <a:pt x="59728" y="203708"/>
                  </a:lnTo>
                  <a:lnTo>
                    <a:pt x="59728" y="232918"/>
                  </a:lnTo>
                  <a:lnTo>
                    <a:pt x="67906" y="232918"/>
                  </a:lnTo>
                  <a:lnTo>
                    <a:pt x="67906" y="210185"/>
                  </a:lnTo>
                  <a:lnTo>
                    <a:pt x="95897" y="210185"/>
                  </a:lnTo>
                  <a:lnTo>
                    <a:pt x="95897" y="203708"/>
                  </a:lnTo>
                  <a:lnTo>
                    <a:pt x="93853" y="202057"/>
                  </a:lnTo>
                  <a:close/>
                </a:path>
                <a:path w="274955" h="273050">
                  <a:moveTo>
                    <a:pt x="95897" y="210185"/>
                  </a:moveTo>
                  <a:lnTo>
                    <a:pt x="87363" y="210185"/>
                  </a:lnTo>
                  <a:lnTo>
                    <a:pt x="87363" y="232918"/>
                  </a:lnTo>
                  <a:lnTo>
                    <a:pt x="95897" y="232918"/>
                  </a:lnTo>
                  <a:lnTo>
                    <a:pt x="95897" y="210185"/>
                  </a:lnTo>
                  <a:close/>
                </a:path>
                <a:path w="274955" h="273050">
                  <a:moveTo>
                    <a:pt x="149479" y="174498"/>
                  </a:moveTo>
                  <a:lnTo>
                    <a:pt x="117055" y="174498"/>
                  </a:lnTo>
                  <a:lnTo>
                    <a:pt x="115354" y="176149"/>
                  </a:lnTo>
                  <a:lnTo>
                    <a:pt x="115354" y="232918"/>
                  </a:lnTo>
                  <a:lnTo>
                    <a:pt x="123545" y="232918"/>
                  </a:lnTo>
                  <a:lnTo>
                    <a:pt x="123545" y="182625"/>
                  </a:lnTo>
                  <a:lnTo>
                    <a:pt x="151180" y="182625"/>
                  </a:lnTo>
                  <a:lnTo>
                    <a:pt x="151180" y="176149"/>
                  </a:lnTo>
                  <a:lnTo>
                    <a:pt x="149479" y="174498"/>
                  </a:lnTo>
                  <a:close/>
                </a:path>
                <a:path w="274955" h="273050">
                  <a:moveTo>
                    <a:pt x="151180" y="182625"/>
                  </a:moveTo>
                  <a:lnTo>
                    <a:pt x="142989" y="182625"/>
                  </a:lnTo>
                  <a:lnTo>
                    <a:pt x="142989" y="232918"/>
                  </a:lnTo>
                  <a:lnTo>
                    <a:pt x="151180" y="232918"/>
                  </a:lnTo>
                  <a:lnTo>
                    <a:pt x="151180" y="182625"/>
                  </a:lnTo>
                  <a:close/>
                </a:path>
                <a:path w="274955" h="273050">
                  <a:moveTo>
                    <a:pt x="177114" y="149351"/>
                  </a:moveTo>
                  <a:lnTo>
                    <a:pt x="172681" y="149351"/>
                  </a:lnTo>
                  <a:lnTo>
                    <a:pt x="170637" y="151002"/>
                  </a:lnTo>
                  <a:lnTo>
                    <a:pt x="170637" y="232918"/>
                  </a:lnTo>
                  <a:lnTo>
                    <a:pt x="179171" y="232918"/>
                  </a:lnTo>
                  <a:lnTo>
                    <a:pt x="179171" y="151002"/>
                  </a:lnTo>
                  <a:lnTo>
                    <a:pt x="177114" y="149351"/>
                  </a:lnTo>
                  <a:close/>
                </a:path>
                <a:path w="274955" h="273050">
                  <a:moveTo>
                    <a:pt x="178805" y="123571"/>
                  </a:moveTo>
                  <a:lnTo>
                    <a:pt x="169608" y="123571"/>
                  </a:lnTo>
                  <a:lnTo>
                    <a:pt x="173562" y="133893"/>
                  </a:lnTo>
                  <a:lnTo>
                    <a:pt x="179978" y="142716"/>
                  </a:lnTo>
                  <a:lnTo>
                    <a:pt x="188375" y="149681"/>
                  </a:lnTo>
                  <a:lnTo>
                    <a:pt x="198272" y="154432"/>
                  </a:lnTo>
                  <a:lnTo>
                    <a:pt x="198272" y="232918"/>
                  </a:lnTo>
                  <a:lnTo>
                    <a:pt x="206806" y="232918"/>
                  </a:lnTo>
                  <a:lnTo>
                    <a:pt x="206806" y="156210"/>
                  </a:lnTo>
                  <a:lnTo>
                    <a:pt x="217906" y="156210"/>
                  </a:lnTo>
                  <a:lnTo>
                    <a:pt x="221487" y="155448"/>
                  </a:lnTo>
                  <a:lnTo>
                    <a:pt x="226263" y="153797"/>
                  </a:lnTo>
                  <a:lnTo>
                    <a:pt x="238195" y="153797"/>
                  </a:lnTo>
                  <a:lnTo>
                    <a:pt x="234111" y="149733"/>
                  </a:lnTo>
                  <a:lnTo>
                    <a:pt x="236336" y="148336"/>
                  </a:lnTo>
                  <a:lnTo>
                    <a:pt x="211251" y="148336"/>
                  </a:lnTo>
                  <a:lnTo>
                    <a:pt x="197947" y="145597"/>
                  </a:lnTo>
                  <a:lnTo>
                    <a:pt x="186978" y="138144"/>
                  </a:lnTo>
                  <a:lnTo>
                    <a:pt x="179529" y="127119"/>
                  </a:lnTo>
                  <a:lnTo>
                    <a:pt x="178805" y="123571"/>
                  </a:lnTo>
                  <a:close/>
                </a:path>
                <a:path w="274955" h="273050">
                  <a:moveTo>
                    <a:pt x="250457" y="165988"/>
                  </a:moveTo>
                  <a:lnTo>
                    <a:pt x="238544" y="165988"/>
                  </a:lnTo>
                  <a:lnTo>
                    <a:pt x="243662" y="171069"/>
                  </a:lnTo>
                  <a:lnTo>
                    <a:pt x="247078" y="174878"/>
                  </a:lnTo>
                  <a:lnTo>
                    <a:pt x="251853" y="176529"/>
                  </a:lnTo>
                  <a:lnTo>
                    <a:pt x="261073" y="176529"/>
                  </a:lnTo>
                  <a:lnTo>
                    <a:pt x="265849" y="174878"/>
                  </a:lnTo>
                  <a:lnTo>
                    <a:pt x="269265" y="171069"/>
                  </a:lnTo>
                  <a:lnTo>
                    <a:pt x="270675" y="169037"/>
                  </a:lnTo>
                  <a:lnTo>
                    <a:pt x="253568" y="169037"/>
                  </a:lnTo>
                  <a:lnTo>
                    <a:pt x="250457" y="165988"/>
                  </a:lnTo>
                  <a:close/>
                </a:path>
                <a:path w="274955" h="273050">
                  <a:moveTo>
                    <a:pt x="259430" y="136144"/>
                  </a:moveTo>
                  <a:lnTo>
                    <a:pt x="247764" y="136144"/>
                  </a:lnTo>
                  <a:lnTo>
                    <a:pt x="263495" y="151798"/>
                  </a:lnTo>
                  <a:lnTo>
                    <a:pt x="267220" y="155448"/>
                  </a:lnTo>
                  <a:lnTo>
                    <a:pt x="267220" y="161544"/>
                  </a:lnTo>
                  <a:lnTo>
                    <a:pt x="263461" y="165353"/>
                  </a:lnTo>
                  <a:lnTo>
                    <a:pt x="259702" y="169037"/>
                  </a:lnTo>
                  <a:lnTo>
                    <a:pt x="270675" y="169037"/>
                  </a:lnTo>
                  <a:lnTo>
                    <a:pt x="273294" y="165264"/>
                  </a:lnTo>
                  <a:lnTo>
                    <a:pt x="274637" y="158543"/>
                  </a:lnTo>
                  <a:lnTo>
                    <a:pt x="273294" y="151798"/>
                  </a:lnTo>
                  <a:lnTo>
                    <a:pt x="269265" y="145923"/>
                  </a:lnTo>
                  <a:lnTo>
                    <a:pt x="259430" y="136144"/>
                  </a:lnTo>
                  <a:close/>
                </a:path>
                <a:path w="274955" h="273050">
                  <a:moveTo>
                    <a:pt x="74739" y="136525"/>
                  </a:moveTo>
                  <a:lnTo>
                    <a:pt x="73037" y="136778"/>
                  </a:lnTo>
                  <a:lnTo>
                    <a:pt x="71323" y="138175"/>
                  </a:lnTo>
                  <a:lnTo>
                    <a:pt x="40271" y="168783"/>
                  </a:lnTo>
                  <a:lnTo>
                    <a:pt x="51875" y="168783"/>
                  </a:lnTo>
                  <a:lnTo>
                    <a:pt x="75082" y="145923"/>
                  </a:lnTo>
                  <a:lnTo>
                    <a:pt x="92039" y="145923"/>
                  </a:lnTo>
                  <a:lnTo>
                    <a:pt x="76441" y="137160"/>
                  </a:lnTo>
                  <a:lnTo>
                    <a:pt x="74739" y="136525"/>
                  </a:lnTo>
                  <a:close/>
                </a:path>
                <a:path w="274955" h="273050">
                  <a:moveTo>
                    <a:pt x="92039" y="145923"/>
                  </a:moveTo>
                  <a:lnTo>
                    <a:pt x="75082" y="145923"/>
                  </a:lnTo>
                  <a:lnTo>
                    <a:pt x="93510" y="155828"/>
                  </a:lnTo>
                  <a:lnTo>
                    <a:pt x="94868" y="156845"/>
                  </a:lnTo>
                  <a:lnTo>
                    <a:pt x="96926" y="156463"/>
                  </a:lnTo>
                  <a:lnTo>
                    <a:pt x="98285" y="155194"/>
                  </a:lnTo>
                  <a:lnTo>
                    <a:pt x="106271" y="147320"/>
                  </a:lnTo>
                  <a:lnTo>
                    <a:pt x="94526" y="147320"/>
                  </a:lnTo>
                  <a:lnTo>
                    <a:pt x="92039" y="145923"/>
                  </a:lnTo>
                  <a:close/>
                </a:path>
                <a:path w="274955" h="273050">
                  <a:moveTo>
                    <a:pt x="217906" y="156210"/>
                  </a:moveTo>
                  <a:lnTo>
                    <a:pt x="206806" y="156210"/>
                  </a:lnTo>
                  <a:lnTo>
                    <a:pt x="208521" y="156463"/>
                  </a:lnTo>
                  <a:lnTo>
                    <a:pt x="216712" y="156463"/>
                  </a:lnTo>
                  <a:lnTo>
                    <a:pt x="217906" y="156210"/>
                  </a:lnTo>
                  <a:close/>
                </a:path>
                <a:path w="274955" h="273050">
                  <a:moveTo>
                    <a:pt x="238544" y="79121"/>
                  </a:moveTo>
                  <a:lnTo>
                    <a:pt x="211251" y="79121"/>
                  </a:lnTo>
                  <a:lnTo>
                    <a:pt x="224893" y="81857"/>
                  </a:lnTo>
                  <a:lnTo>
                    <a:pt x="235948" y="89296"/>
                  </a:lnTo>
                  <a:lnTo>
                    <a:pt x="243357" y="100284"/>
                  </a:lnTo>
                  <a:lnTo>
                    <a:pt x="246062" y="113664"/>
                  </a:lnTo>
                  <a:lnTo>
                    <a:pt x="243357" y="127119"/>
                  </a:lnTo>
                  <a:lnTo>
                    <a:pt x="235948" y="138144"/>
                  </a:lnTo>
                  <a:lnTo>
                    <a:pt x="224893" y="145597"/>
                  </a:lnTo>
                  <a:lnTo>
                    <a:pt x="211251" y="148336"/>
                  </a:lnTo>
                  <a:lnTo>
                    <a:pt x="236336" y="148336"/>
                  </a:lnTo>
                  <a:lnTo>
                    <a:pt x="239572" y="146303"/>
                  </a:lnTo>
                  <a:lnTo>
                    <a:pt x="244347" y="141859"/>
                  </a:lnTo>
                  <a:lnTo>
                    <a:pt x="247764" y="136144"/>
                  </a:lnTo>
                  <a:lnTo>
                    <a:pt x="259430" y="136144"/>
                  </a:lnTo>
                  <a:lnTo>
                    <a:pt x="251510" y="128270"/>
                  </a:lnTo>
                  <a:lnTo>
                    <a:pt x="253568" y="123951"/>
                  </a:lnTo>
                  <a:lnTo>
                    <a:pt x="254509" y="119125"/>
                  </a:lnTo>
                  <a:lnTo>
                    <a:pt x="238544" y="80772"/>
                  </a:lnTo>
                  <a:lnTo>
                    <a:pt x="238544" y="79121"/>
                  </a:lnTo>
                  <a:close/>
                </a:path>
                <a:path w="274955" h="273050">
                  <a:moveTo>
                    <a:pt x="123202" y="119761"/>
                  </a:moveTo>
                  <a:lnTo>
                    <a:pt x="121488" y="120141"/>
                  </a:lnTo>
                  <a:lnTo>
                    <a:pt x="94526" y="147320"/>
                  </a:lnTo>
                  <a:lnTo>
                    <a:pt x="106271" y="147320"/>
                  </a:lnTo>
                  <a:lnTo>
                    <a:pt x="124561" y="129286"/>
                  </a:lnTo>
                  <a:lnTo>
                    <a:pt x="145776" y="129286"/>
                  </a:lnTo>
                  <a:lnTo>
                    <a:pt x="124904" y="120523"/>
                  </a:lnTo>
                  <a:lnTo>
                    <a:pt x="123202" y="119761"/>
                  </a:lnTo>
                  <a:close/>
                </a:path>
                <a:path w="274955" h="273050">
                  <a:moveTo>
                    <a:pt x="145776" y="129286"/>
                  </a:moveTo>
                  <a:lnTo>
                    <a:pt x="124561" y="129286"/>
                  </a:lnTo>
                  <a:lnTo>
                    <a:pt x="151180" y="140588"/>
                  </a:lnTo>
                  <a:lnTo>
                    <a:pt x="152552" y="141224"/>
                  </a:lnTo>
                  <a:lnTo>
                    <a:pt x="154597" y="140588"/>
                  </a:lnTo>
                  <a:lnTo>
                    <a:pt x="155956" y="139191"/>
                  </a:lnTo>
                  <a:lnTo>
                    <a:pt x="162504" y="131699"/>
                  </a:lnTo>
                  <a:lnTo>
                    <a:pt x="151523" y="131699"/>
                  </a:lnTo>
                  <a:lnTo>
                    <a:pt x="145776" y="129286"/>
                  </a:lnTo>
                  <a:close/>
                </a:path>
                <a:path w="274955" h="273050">
                  <a:moveTo>
                    <a:pt x="218071" y="70865"/>
                  </a:moveTo>
                  <a:lnTo>
                    <a:pt x="211251" y="70865"/>
                  </a:lnTo>
                  <a:lnTo>
                    <a:pt x="195079" y="74098"/>
                  </a:lnTo>
                  <a:lnTo>
                    <a:pt x="181725" y="82915"/>
                  </a:lnTo>
                  <a:lnTo>
                    <a:pt x="172470" y="95994"/>
                  </a:lnTo>
                  <a:lnTo>
                    <a:pt x="168592" y="112013"/>
                  </a:lnTo>
                  <a:lnTo>
                    <a:pt x="151523" y="131699"/>
                  </a:lnTo>
                  <a:lnTo>
                    <a:pt x="162504" y="131699"/>
                  </a:lnTo>
                  <a:lnTo>
                    <a:pt x="169608" y="123571"/>
                  </a:lnTo>
                  <a:lnTo>
                    <a:pt x="178805" y="123571"/>
                  </a:lnTo>
                  <a:lnTo>
                    <a:pt x="197947" y="81857"/>
                  </a:lnTo>
                  <a:lnTo>
                    <a:pt x="211251" y="79121"/>
                  </a:lnTo>
                  <a:lnTo>
                    <a:pt x="238544" y="79121"/>
                  </a:lnTo>
                  <a:lnTo>
                    <a:pt x="238544" y="75311"/>
                  </a:lnTo>
                  <a:lnTo>
                    <a:pt x="230352" y="75311"/>
                  </a:lnTo>
                  <a:lnTo>
                    <a:pt x="224561" y="72644"/>
                  </a:lnTo>
                  <a:lnTo>
                    <a:pt x="218071" y="70865"/>
                  </a:lnTo>
                  <a:close/>
                </a:path>
                <a:path w="274955" h="273050">
                  <a:moveTo>
                    <a:pt x="214160" y="91059"/>
                  </a:moveTo>
                  <a:lnTo>
                    <a:pt x="211721" y="91059"/>
                  </a:lnTo>
                  <a:lnTo>
                    <a:pt x="202580" y="92950"/>
                  </a:lnTo>
                  <a:lnTo>
                    <a:pt x="195038" y="98091"/>
                  </a:lnTo>
                  <a:lnTo>
                    <a:pt x="189913" y="105685"/>
                  </a:lnTo>
                  <a:lnTo>
                    <a:pt x="188023" y="114935"/>
                  </a:lnTo>
                  <a:lnTo>
                    <a:pt x="188023" y="117348"/>
                  </a:lnTo>
                  <a:lnTo>
                    <a:pt x="189763" y="119125"/>
                  </a:lnTo>
                  <a:lnTo>
                    <a:pt x="194640" y="119125"/>
                  </a:lnTo>
                  <a:lnTo>
                    <a:pt x="196392" y="117348"/>
                  </a:lnTo>
                  <a:lnTo>
                    <a:pt x="196392" y="106299"/>
                  </a:lnTo>
                  <a:lnTo>
                    <a:pt x="203365" y="99695"/>
                  </a:lnTo>
                  <a:lnTo>
                    <a:pt x="214160" y="99695"/>
                  </a:lnTo>
                  <a:lnTo>
                    <a:pt x="216255" y="97662"/>
                  </a:lnTo>
                  <a:lnTo>
                    <a:pt x="216255" y="93090"/>
                  </a:lnTo>
                  <a:lnTo>
                    <a:pt x="214160" y="91059"/>
                  </a:lnTo>
                  <a:close/>
                </a:path>
                <a:path w="274955" h="273050">
                  <a:moveTo>
                    <a:pt x="128485" y="95503"/>
                  </a:moveTo>
                  <a:lnTo>
                    <a:pt x="60706" y="95503"/>
                  </a:lnTo>
                  <a:lnTo>
                    <a:pt x="58661" y="97282"/>
                  </a:lnTo>
                  <a:lnTo>
                    <a:pt x="58661" y="101981"/>
                  </a:lnTo>
                  <a:lnTo>
                    <a:pt x="60706" y="104139"/>
                  </a:lnTo>
                  <a:lnTo>
                    <a:pt x="128485" y="104139"/>
                  </a:lnTo>
                  <a:lnTo>
                    <a:pt x="130530" y="101981"/>
                  </a:lnTo>
                  <a:lnTo>
                    <a:pt x="130530" y="97282"/>
                  </a:lnTo>
                  <a:lnTo>
                    <a:pt x="128485" y="95503"/>
                  </a:lnTo>
                  <a:close/>
                </a:path>
                <a:path w="274955" h="273050">
                  <a:moveTo>
                    <a:pt x="97231" y="68707"/>
                  </a:moveTo>
                  <a:lnTo>
                    <a:pt x="60706" y="68707"/>
                  </a:lnTo>
                  <a:lnTo>
                    <a:pt x="58661" y="70865"/>
                  </a:lnTo>
                  <a:lnTo>
                    <a:pt x="58661" y="75437"/>
                  </a:lnTo>
                  <a:lnTo>
                    <a:pt x="60706" y="77215"/>
                  </a:lnTo>
                  <a:lnTo>
                    <a:pt x="97231" y="77215"/>
                  </a:lnTo>
                  <a:lnTo>
                    <a:pt x="98932" y="75437"/>
                  </a:lnTo>
                  <a:lnTo>
                    <a:pt x="98932" y="70865"/>
                  </a:lnTo>
                  <a:lnTo>
                    <a:pt x="97231" y="68707"/>
                  </a:lnTo>
                  <a:close/>
                </a:path>
                <a:path w="274955" h="273050">
                  <a:moveTo>
                    <a:pt x="157365" y="68707"/>
                  </a:moveTo>
                  <a:lnTo>
                    <a:pt x="114884" y="68707"/>
                  </a:lnTo>
                  <a:lnTo>
                    <a:pt x="112814" y="70865"/>
                  </a:lnTo>
                  <a:lnTo>
                    <a:pt x="112814" y="75437"/>
                  </a:lnTo>
                  <a:lnTo>
                    <a:pt x="114884" y="77215"/>
                  </a:lnTo>
                  <a:lnTo>
                    <a:pt x="157365" y="77215"/>
                  </a:lnTo>
                  <a:lnTo>
                    <a:pt x="159092" y="75437"/>
                  </a:lnTo>
                  <a:lnTo>
                    <a:pt x="159092" y="70865"/>
                  </a:lnTo>
                  <a:lnTo>
                    <a:pt x="157365" y="68707"/>
                  </a:lnTo>
                  <a:close/>
                </a:path>
                <a:path w="274955" h="273050">
                  <a:moveTo>
                    <a:pt x="238544" y="44069"/>
                  </a:moveTo>
                  <a:lnTo>
                    <a:pt x="230352" y="44069"/>
                  </a:lnTo>
                  <a:lnTo>
                    <a:pt x="230352" y="75311"/>
                  </a:lnTo>
                  <a:lnTo>
                    <a:pt x="238544" y="75311"/>
                  </a:lnTo>
                  <a:lnTo>
                    <a:pt x="238544" y="44069"/>
                  </a:lnTo>
                  <a:close/>
                </a:path>
                <a:path w="274955" h="273050">
                  <a:moveTo>
                    <a:pt x="64503" y="8382"/>
                  </a:moveTo>
                  <a:lnTo>
                    <a:pt x="40271" y="8382"/>
                  </a:lnTo>
                  <a:lnTo>
                    <a:pt x="52570" y="10894"/>
                  </a:lnTo>
                  <a:lnTo>
                    <a:pt x="62664" y="17716"/>
                  </a:lnTo>
                  <a:lnTo>
                    <a:pt x="69496" y="27777"/>
                  </a:lnTo>
                  <a:lnTo>
                    <a:pt x="72009" y="40004"/>
                  </a:lnTo>
                  <a:lnTo>
                    <a:pt x="72009" y="42037"/>
                  </a:lnTo>
                  <a:lnTo>
                    <a:pt x="73710" y="44069"/>
                  </a:lnTo>
                  <a:lnTo>
                    <a:pt x="272681" y="44069"/>
                  </a:lnTo>
                  <a:lnTo>
                    <a:pt x="274383" y="42037"/>
                  </a:lnTo>
                  <a:lnTo>
                    <a:pt x="274383" y="40004"/>
                  </a:lnTo>
                  <a:lnTo>
                    <a:pt x="273493" y="35560"/>
                  </a:lnTo>
                  <a:lnTo>
                    <a:pt x="80200" y="35560"/>
                  </a:lnTo>
                  <a:lnTo>
                    <a:pt x="78369" y="27509"/>
                  </a:lnTo>
                  <a:lnTo>
                    <a:pt x="75037" y="20208"/>
                  </a:lnTo>
                  <a:lnTo>
                    <a:pt x="70363" y="13789"/>
                  </a:lnTo>
                  <a:lnTo>
                    <a:pt x="64503" y="8382"/>
                  </a:lnTo>
                  <a:close/>
                </a:path>
                <a:path w="274955" h="273050">
                  <a:moveTo>
                    <a:pt x="257805" y="8382"/>
                  </a:moveTo>
                  <a:lnTo>
                    <a:pt x="234454" y="8382"/>
                  </a:lnTo>
                  <a:lnTo>
                    <a:pt x="245839" y="10485"/>
                  </a:lnTo>
                  <a:lnTo>
                    <a:pt x="255400" y="16256"/>
                  </a:lnTo>
                  <a:lnTo>
                    <a:pt x="262336" y="24884"/>
                  </a:lnTo>
                  <a:lnTo>
                    <a:pt x="265849" y="35560"/>
                  </a:lnTo>
                  <a:lnTo>
                    <a:pt x="273493" y="35560"/>
                  </a:lnTo>
                  <a:lnTo>
                    <a:pt x="271264" y="24431"/>
                  </a:lnTo>
                  <a:lnTo>
                    <a:pt x="262739" y="11715"/>
                  </a:lnTo>
                  <a:lnTo>
                    <a:pt x="257805" y="8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286644" y="1785932"/>
            <a:ext cx="495300" cy="495300"/>
            <a:chOff x="3265551" y="234950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3265551" y="23495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lnTo>
                    <a:pt x="197738" y="5031"/>
                  </a:lnTo>
                  <a:lnTo>
                    <a:pt x="151251" y="19460"/>
                  </a:lnTo>
                  <a:lnTo>
                    <a:pt x="109184" y="42293"/>
                  </a:lnTo>
                  <a:lnTo>
                    <a:pt x="72532" y="72532"/>
                  </a:lnTo>
                  <a:lnTo>
                    <a:pt x="42293" y="109184"/>
                  </a:lnTo>
                  <a:lnTo>
                    <a:pt x="19460" y="151251"/>
                  </a:lnTo>
                  <a:lnTo>
                    <a:pt x="5031" y="197738"/>
                  </a:lnTo>
                  <a:lnTo>
                    <a:pt x="0" y="247650"/>
                  </a:lnTo>
                  <a:lnTo>
                    <a:pt x="5031" y="297561"/>
                  </a:lnTo>
                  <a:lnTo>
                    <a:pt x="19460" y="344048"/>
                  </a:lnTo>
                  <a:lnTo>
                    <a:pt x="42293" y="386115"/>
                  </a:lnTo>
                  <a:lnTo>
                    <a:pt x="72532" y="422767"/>
                  </a:lnTo>
                  <a:lnTo>
                    <a:pt x="109184" y="453006"/>
                  </a:lnTo>
                  <a:lnTo>
                    <a:pt x="151251" y="475839"/>
                  </a:lnTo>
                  <a:lnTo>
                    <a:pt x="197738" y="490268"/>
                  </a:lnTo>
                  <a:lnTo>
                    <a:pt x="247650" y="495300"/>
                  </a:lnTo>
                  <a:lnTo>
                    <a:pt x="297525" y="490268"/>
                  </a:lnTo>
                  <a:lnTo>
                    <a:pt x="343995" y="475839"/>
                  </a:lnTo>
                  <a:lnTo>
                    <a:pt x="386060" y="453006"/>
                  </a:lnTo>
                  <a:lnTo>
                    <a:pt x="422719" y="422767"/>
                  </a:lnTo>
                  <a:lnTo>
                    <a:pt x="452973" y="386115"/>
                  </a:lnTo>
                  <a:lnTo>
                    <a:pt x="475821" y="344048"/>
                  </a:lnTo>
                  <a:lnTo>
                    <a:pt x="490263" y="297561"/>
                  </a:lnTo>
                  <a:lnTo>
                    <a:pt x="495300" y="247650"/>
                  </a:lnTo>
                  <a:lnTo>
                    <a:pt x="490263" y="197738"/>
                  </a:lnTo>
                  <a:lnTo>
                    <a:pt x="475821" y="151251"/>
                  </a:lnTo>
                  <a:lnTo>
                    <a:pt x="452973" y="109184"/>
                  </a:lnTo>
                  <a:lnTo>
                    <a:pt x="422719" y="72532"/>
                  </a:lnTo>
                  <a:lnTo>
                    <a:pt x="386060" y="42293"/>
                  </a:lnTo>
                  <a:lnTo>
                    <a:pt x="343995" y="19460"/>
                  </a:lnTo>
                  <a:lnTo>
                    <a:pt x="297525" y="5031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75025" y="346075"/>
              <a:ext cx="274955" cy="273050"/>
            </a:xfrm>
            <a:custGeom>
              <a:avLst/>
              <a:gdLst/>
              <a:ahLst/>
              <a:cxnLst/>
              <a:rect l="l" t="t" r="r" b="b"/>
              <a:pathLst>
                <a:path w="274954" h="273050">
                  <a:moveTo>
                    <a:pt x="39242" y="178308"/>
                  </a:moveTo>
                  <a:lnTo>
                    <a:pt x="2032" y="178308"/>
                  </a:lnTo>
                  <a:lnTo>
                    <a:pt x="0" y="180086"/>
                  </a:lnTo>
                  <a:lnTo>
                    <a:pt x="12" y="258836"/>
                  </a:lnTo>
                  <a:lnTo>
                    <a:pt x="2032" y="260476"/>
                  </a:lnTo>
                  <a:lnTo>
                    <a:pt x="38608" y="260476"/>
                  </a:lnTo>
                  <a:lnTo>
                    <a:pt x="47801" y="263298"/>
                  </a:lnTo>
                  <a:lnTo>
                    <a:pt x="66532" y="267525"/>
                  </a:lnTo>
                  <a:lnTo>
                    <a:pt x="92954" y="271371"/>
                  </a:lnTo>
                  <a:lnTo>
                    <a:pt x="125222" y="273050"/>
                  </a:lnTo>
                  <a:lnTo>
                    <a:pt x="158680" y="271071"/>
                  </a:lnTo>
                  <a:lnTo>
                    <a:pt x="193658" y="264149"/>
                  </a:lnTo>
                  <a:lnTo>
                    <a:pt x="103163" y="264149"/>
                  </a:lnTo>
                  <a:lnTo>
                    <a:pt x="64940" y="258825"/>
                  </a:lnTo>
                  <a:lnTo>
                    <a:pt x="43307" y="253491"/>
                  </a:lnTo>
                  <a:lnTo>
                    <a:pt x="43307" y="252475"/>
                  </a:lnTo>
                  <a:lnTo>
                    <a:pt x="8127" y="252475"/>
                  </a:lnTo>
                  <a:lnTo>
                    <a:pt x="8127" y="186436"/>
                  </a:lnTo>
                  <a:lnTo>
                    <a:pt x="114999" y="186436"/>
                  </a:lnTo>
                  <a:lnTo>
                    <a:pt x="114020" y="185916"/>
                  </a:lnTo>
                  <a:lnTo>
                    <a:pt x="100663" y="182086"/>
                  </a:lnTo>
                  <a:lnTo>
                    <a:pt x="77329" y="179351"/>
                  </a:lnTo>
                  <a:lnTo>
                    <a:pt x="39242" y="178308"/>
                  </a:lnTo>
                  <a:close/>
                </a:path>
                <a:path w="274954" h="273050">
                  <a:moveTo>
                    <a:pt x="273938" y="207772"/>
                  </a:moveTo>
                  <a:lnTo>
                    <a:pt x="262000" y="207772"/>
                  </a:lnTo>
                  <a:lnTo>
                    <a:pt x="264033" y="209423"/>
                  </a:lnTo>
                  <a:lnTo>
                    <a:pt x="265811" y="210820"/>
                  </a:lnTo>
                  <a:lnTo>
                    <a:pt x="266064" y="212471"/>
                  </a:lnTo>
                  <a:lnTo>
                    <a:pt x="206082" y="251520"/>
                  </a:lnTo>
                  <a:lnTo>
                    <a:pt x="152111" y="263641"/>
                  </a:lnTo>
                  <a:lnTo>
                    <a:pt x="103163" y="264149"/>
                  </a:lnTo>
                  <a:lnTo>
                    <a:pt x="193658" y="264149"/>
                  </a:lnTo>
                  <a:lnTo>
                    <a:pt x="229645" y="250493"/>
                  </a:lnTo>
                  <a:lnTo>
                    <a:pt x="265049" y="228091"/>
                  </a:lnTo>
                  <a:lnTo>
                    <a:pt x="274254" y="214884"/>
                  </a:lnTo>
                  <a:lnTo>
                    <a:pt x="274356" y="213233"/>
                  </a:lnTo>
                  <a:lnTo>
                    <a:pt x="274700" y="210820"/>
                  </a:lnTo>
                  <a:lnTo>
                    <a:pt x="273938" y="207772"/>
                  </a:lnTo>
                  <a:close/>
                </a:path>
                <a:path w="274954" h="273050">
                  <a:moveTo>
                    <a:pt x="43307" y="186436"/>
                  </a:moveTo>
                  <a:lnTo>
                    <a:pt x="34798" y="186436"/>
                  </a:lnTo>
                  <a:lnTo>
                    <a:pt x="34798" y="252475"/>
                  </a:lnTo>
                  <a:lnTo>
                    <a:pt x="43307" y="252475"/>
                  </a:lnTo>
                  <a:lnTo>
                    <a:pt x="43307" y="186436"/>
                  </a:lnTo>
                  <a:close/>
                </a:path>
                <a:path w="274954" h="273050">
                  <a:moveTo>
                    <a:pt x="112902" y="228091"/>
                  </a:moveTo>
                  <a:lnTo>
                    <a:pt x="110871" y="229742"/>
                  </a:lnTo>
                  <a:lnTo>
                    <a:pt x="110489" y="232155"/>
                  </a:lnTo>
                  <a:lnTo>
                    <a:pt x="110236" y="234187"/>
                  </a:lnTo>
                  <a:lnTo>
                    <a:pt x="111887" y="236220"/>
                  </a:lnTo>
                  <a:lnTo>
                    <a:pt x="124305" y="237700"/>
                  </a:lnTo>
                  <a:lnTo>
                    <a:pt x="133953" y="238664"/>
                  </a:lnTo>
                  <a:lnTo>
                    <a:pt x="142886" y="239295"/>
                  </a:lnTo>
                  <a:lnTo>
                    <a:pt x="151129" y="239522"/>
                  </a:lnTo>
                  <a:lnTo>
                    <a:pt x="159900" y="239226"/>
                  </a:lnTo>
                  <a:lnTo>
                    <a:pt x="167671" y="238394"/>
                  </a:lnTo>
                  <a:lnTo>
                    <a:pt x="174347" y="237110"/>
                  </a:lnTo>
                  <a:lnTo>
                    <a:pt x="179832" y="235458"/>
                  </a:lnTo>
                  <a:lnTo>
                    <a:pt x="180086" y="235458"/>
                  </a:lnTo>
                  <a:lnTo>
                    <a:pt x="199305" y="230997"/>
                  </a:lnTo>
                  <a:lnTo>
                    <a:pt x="157702" y="230997"/>
                  </a:lnTo>
                  <a:lnTo>
                    <a:pt x="139830" y="230764"/>
                  </a:lnTo>
                  <a:lnTo>
                    <a:pt x="115315" y="228473"/>
                  </a:lnTo>
                  <a:lnTo>
                    <a:pt x="112902" y="228091"/>
                  </a:lnTo>
                  <a:close/>
                </a:path>
                <a:path w="274954" h="273050">
                  <a:moveTo>
                    <a:pt x="114999" y="186436"/>
                  </a:moveTo>
                  <a:lnTo>
                    <a:pt x="43307" y="186436"/>
                  </a:lnTo>
                  <a:lnTo>
                    <a:pt x="77670" y="187582"/>
                  </a:lnTo>
                  <a:lnTo>
                    <a:pt x="98663" y="190087"/>
                  </a:lnTo>
                  <a:lnTo>
                    <a:pt x="110583" y="193401"/>
                  </a:lnTo>
                  <a:lnTo>
                    <a:pt x="117728" y="196976"/>
                  </a:lnTo>
                  <a:lnTo>
                    <a:pt x="124618" y="200578"/>
                  </a:lnTo>
                  <a:lnTo>
                    <a:pt x="134175" y="203501"/>
                  </a:lnTo>
                  <a:lnTo>
                    <a:pt x="149732" y="205353"/>
                  </a:lnTo>
                  <a:lnTo>
                    <a:pt x="174625" y="205739"/>
                  </a:lnTo>
                  <a:lnTo>
                    <a:pt x="179450" y="205739"/>
                  </a:lnTo>
                  <a:lnTo>
                    <a:pt x="182499" y="208787"/>
                  </a:lnTo>
                  <a:lnTo>
                    <a:pt x="184912" y="210820"/>
                  </a:lnTo>
                  <a:lnTo>
                    <a:pt x="185927" y="214884"/>
                  </a:lnTo>
                  <a:lnTo>
                    <a:pt x="185292" y="219583"/>
                  </a:lnTo>
                  <a:lnTo>
                    <a:pt x="185292" y="224662"/>
                  </a:lnTo>
                  <a:lnTo>
                    <a:pt x="177800" y="227457"/>
                  </a:lnTo>
                  <a:lnTo>
                    <a:pt x="177800" y="227711"/>
                  </a:lnTo>
                  <a:lnTo>
                    <a:pt x="170001" y="229776"/>
                  </a:lnTo>
                  <a:lnTo>
                    <a:pt x="157702" y="230997"/>
                  </a:lnTo>
                  <a:lnTo>
                    <a:pt x="199305" y="230997"/>
                  </a:lnTo>
                  <a:lnTo>
                    <a:pt x="201322" y="230528"/>
                  </a:lnTo>
                  <a:lnTo>
                    <a:pt x="219106" y="225075"/>
                  </a:lnTo>
                  <a:lnTo>
                    <a:pt x="221935" y="224027"/>
                  </a:lnTo>
                  <a:lnTo>
                    <a:pt x="193166" y="224027"/>
                  </a:lnTo>
                  <a:lnTo>
                    <a:pt x="193421" y="222630"/>
                  </a:lnTo>
                  <a:lnTo>
                    <a:pt x="193421" y="221614"/>
                  </a:lnTo>
                  <a:lnTo>
                    <a:pt x="193801" y="220345"/>
                  </a:lnTo>
                  <a:lnTo>
                    <a:pt x="194183" y="217932"/>
                  </a:lnTo>
                  <a:lnTo>
                    <a:pt x="193421" y="213867"/>
                  </a:lnTo>
                  <a:lnTo>
                    <a:pt x="203039" y="210923"/>
                  </a:lnTo>
                  <a:lnTo>
                    <a:pt x="211883" y="207740"/>
                  </a:lnTo>
                  <a:lnTo>
                    <a:pt x="215922" y="206121"/>
                  </a:lnTo>
                  <a:lnTo>
                    <a:pt x="190753" y="206121"/>
                  </a:lnTo>
                  <a:lnTo>
                    <a:pt x="189991" y="204724"/>
                  </a:lnTo>
                  <a:lnTo>
                    <a:pt x="189357" y="203708"/>
                  </a:lnTo>
                  <a:lnTo>
                    <a:pt x="188340" y="203073"/>
                  </a:lnTo>
                  <a:lnTo>
                    <a:pt x="182864" y="197358"/>
                  </a:lnTo>
                  <a:lnTo>
                    <a:pt x="174371" y="197358"/>
                  </a:lnTo>
                  <a:lnTo>
                    <a:pt x="151141" y="197246"/>
                  </a:lnTo>
                  <a:lnTo>
                    <a:pt x="136747" y="195707"/>
                  </a:lnTo>
                  <a:lnTo>
                    <a:pt x="128115" y="193214"/>
                  </a:lnTo>
                  <a:lnTo>
                    <a:pt x="122174" y="190246"/>
                  </a:lnTo>
                  <a:lnTo>
                    <a:pt x="114999" y="186436"/>
                  </a:lnTo>
                  <a:close/>
                </a:path>
                <a:path w="274954" h="273050">
                  <a:moveTo>
                    <a:pt x="257376" y="193548"/>
                  </a:moveTo>
                  <a:lnTo>
                    <a:pt x="245363" y="193548"/>
                  </a:lnTo>
                  <a:lnTo>
                    <a:pt x="247396" y="194945"/>
                  </a:lnTo>
                  <a:lnTo>
                    <a:pt x="249427" y="196596"/>
                  </a:lnTo>
                  <a:lnTo>
                    <a:pt x="249605" y="197246"/>
                  </a:lnTo>
                  <a:lnTo>
                    <a:pt x="249703" y="200578"/>
                  </a:lnTo>
                  <a:lnTo>
                    <a:pt x="248030" y="203326"/>
                  </a:lnTo>
                  <a:lnTo>
                    <a:pt x="244983" y="206121"/>
                  </a:lnTo>
                  <a:lnTo>
                    <a:pt x="243332" y="206755"/>
                  </a:lnTo>
                  <a:lnTo>
                    <a:pt x="242188" y="207137"/>
                  </a:lnTo>
                  <a:lnTo>
                    <a:pt x="232921" y="210990"/>
                  </a:lnTo>
                  <a:lnTo>
                    <a:pt x="221773" y="215296"/>
                  </a:lnTo>
                  <a:lnTo>
                    <a:pt x="208577" y="219745"/>
                  </a:lnTo>
                  <a:lnTo>
                    <a:pt x="193166" y="224027"/>
                  </a:lnTo>
                  <a:lnTo>
                    <a:pt x="221935" y="224027"/>
                  </a:lnTo>
                  <a:lnTo>
                    <a:pt x="233699" y="219670"/>
                  </a:lnTo>
                  <a:lnTo>
                    <a:pt x="245363" y="214884"/>
                  </a:lnTo>
                  <a:lnTo>
                    <a:pt x="253873" y="211200"/>
                  </a:lnTo>
                  <a:lnTo>
                    <a:pt x="262000" y="207772"/>
                  </a:lnTo>
                  <a:lnTo>
                    <a:pt x="273938" y="207772"/>
                  </a:lnTo>
                  <a:lnTo>
                    <a:pt x="273685" y="206755"/>
                  </a:lnTo>
                  <a:lnTo>
                    <a:pt x="267274" y="201422"/>
                  </a:lnTo>
                  <a:lnTo>
                    <a:pt x="257555" y="201422"/>
                  </a:lnTo>
                  <a:lnTo>
                    <a:pt x="258317" y="199389"/>
                  </a:lnTo>
                  <a:lnTo>
                    <a:pt x="257937" y="197992"/>
                  </a:lnTo>
                  <a:lnTo>
                    <a:pt x="257901" y="195452"/>
                  </a:lnTo>
                  <a:lnTo>
                    <a:pt x="257376" y="193548"/>
                  </a:lnTo>
                  <a:close/>
                </a:path>
                <a:path w="274954" h="273050">
                  <a:moveTo>
                    <a:pt x="247550" y="186642"/>
                  </a:moveTo>
                  <a:lnTo>
                    <a:pt x="241363" y="187293"/>
                  </a:lnTo>
                  <a:lnTo>
                    <a:pt x="233652" y="189896"/>
                  </a:lnTo>
                  <a:lnTo>
                    <a:pt x="224154" y="193928"/>
                  </a:lnTo>
                  <a:lnTo>
                    <a:pt x="216900" y="196851"/>
                  </a:lnTo>
                  <a:lnTo>
                    <a:pt x="208883" y="199977"/>
                  </a:lnTo>
                  <a:lnTo>
                    <a:pt x="200151" y="203126"/>
                  </a:lnTo>
                  <a:lnTo>
                    <a:pt x="190753" y="206121"/>
                  </a:lnTo>
                  <a:lnTo>
                    <a:pt x="215922" y="206121"/>
                  </a:lnTo>
                  <a:lnTo>
                    <a:pt x="219942" y="204509"/>
                  </a:lnTo>
                  <a:lnTo>
                    <a:pt x="227202" y="201422"/>
                  </a:lnTo>
                  <a:lnTo>
                    <a:pt x="234696" y="197992"/>
                  </a:lnTo>
                  <a:lnTo>
                    <a:pt x="245363" y="193548"/>
                  </a:lnTo>
                  <a:lnTo>
                    <a:pt x="257376" y="193548"/>
                  </a:lnTo>
                  <a:lnTo>
                    <a:pt x="256921" y="191897"/>
                  </a:lnTo>
                  <a:lnTo>
                    <a:pt x="252475" y="188467"/>
                  </a:lnTo>
                  <a:lnTo>
                    <a:pt x="247550" y="186642"/>
                  </a:lnTo>
                  <a:close/>
                </a:path>
                <a:path w="274954" h="273050">
                  <a:moveTo>
                    <a:pt x="23113" y="196341"/>
                  </a:moveTo>
                  <a:lnTo>
                    <a:pt x="18669" y="196341"/>
                  </a:lnTo>
                  <a:lnTo>
                    <a:pt x="16510" y="198500"/>
                  </a:lnTo>
                  <a:lnTo>
                    <a:pt x="16510" y="203200"/>
                  </a:lnTo>
                  <a:lnTo>
                    <a:pt x="18669" y="204977"/>
                  </a:lnTo>
                  <a:lnTo>
                    <a:pt x="23113" y="204977"/>
                  </a:lnTo>
                  <a:lnTo>
                    <a:pt x="25146" y="203200"/>
                  </a:lnTo>
                  <a:lnTo>
                    <a:pt x="25146" y="198500"/>
                  </a:lnTo>
                  <a:lnTo>
                    <a:pt x="23113" y="196341"/>
                  </a:lnTo>
                  <a:close/>
                </a:path>
                <a:path w="274954" h="273050">
                  <a:moveTo>
                    <a:pt x="266064" y="200405"/>
                  </a:moveTo>
                  <a:lnTo>
                    <a:pt x="262382" y="200405"/>
                  </a:lnTo>
                  <a:lnTo>
                    <a:pt x="257555" y="201422"/>
                  </a:lnTo>
                  <a:lnTo>
                    <a:pt x="267274" y="201422"/>
                  </a:lnTo>
                  <a:lnTo>
                    <a:pt x="266064" y="200405"/>
                  </a:lnTo>
                  <a:close/>
                </a:path>
                <a:path w="274954" h="273050">
                  <a:moveTo>
                    <a:pt x="272796" y="34416"/>
                  </a:moveTo>
                  <a:lnTo>
                    <a:pt x="268097" y="34416"/>
                  </a:lnTo>
                  <a:lnTo>
                    <a:pt x="265938" y="36575"/>
                  </a:lnTo>
                  <a:lnTo>
                    <a:pt x="265938" y="195452"/>
                  </a:lnTo>
                  <a:lnTo>
                    <a:pt x="268097" y="197485"/>
                  </a:lnTo>
                  <a:lnTo>
                    <a:pt x="272796" y="197485"/>
                  </a:lnTo>
                  <a:lnTo>
                    <a:pt x="274581" y="195579"/>
                  </a:lnTo>
                  <a:lnTo>
                    <a:pt x="274700" y="36575"/>
                  </a:lnTo>
                  <a:lnTo>
                    <a:pt x="272796" y="34416"/>
                  </a:lnTo>
                  <a:close/>
                </a:path>
                <a:path w="274954" h="273050">
                  <a:moveTo>
                    <a:pt x="182499" y="196976"/>
                  </a:moveTo>
                  <a:lnTo>
                    <a:pt x="174371" y="197358"/>
                  </a:lnTo>
                  <a:lnTo>
                    <a:pt x="182864" y="197358"/>
                  </a:lnTo>
                  <a:lnTo>
                    <a:pt x="182499" y="196976"/>
                  </a:lnTo>
                  <a:close/>
                </a:path>
                <a:path w="274954" h="273050">
                  <a:moveTo>
                    <a:pt x="194817" y="94487"/>
                  </a:moveTo>
                  <a:lnTo>
                    <a:pt x="189864" y="94487"/>
                  </a:lnTo>
                  <a:lnTo>
                    <a:pt x="187833" y="96138"/>
                  </a:lnTo>
                  <a:lnTo>
                    <a:pt x="187833" y="193928"/>
                  </a:lnTo>
                  <a:lnTo>
                    <a:pt x="189864" y="195961"/>
                  </a:lnTo>
                  <a:lnTo>
                    <a:pt x="194817" y="195961"/>
                  </a:lnTo>
                  <a:lnTo>
                    <a:pt x="196469" y="193928"/>
                  </a:lnTo>
                  <a:lnTo>
                    <a:pt x="196469" y="96138"/>
                  </a:lnTo>
                  <a:lnTo>
                    <a:pt x="194817" y="94487"/>
                  </a:lnTo>
                  <a:close/>
                </a:path>
                <a:path w="274954" h="273050">
                  <a:moveTo>
                    <a:pt x="155575" y="116966"/>
                  </a:moveTo>
                  <a:lnTo>
                    <a:pt x="150622" y="116966"/>
                  </a:lnTo>
                  <a:lnTo>
                    <a:pt x="148716" y="118617"/>
                  </a:lnTo>
                  <a:lnTo>
                    <a:pt x="148753" y="189896"/>
                  </a:lnTo>
                  <a:lnTo>
                    <a:pt x="150622" y="191515"/>
                  </a:lnTo>
                  <a:lnTo>
                    <a:pt x="155575" y="191515"/>
                  </a:lnTo>
                  <a:lnTo>
                    <a:pt x="157443" y="189896"/>
                  </a:lnTo>
                  <a:lnTo>
                    <a:pt x="157479" y="118617"/>
                  </a:lnTo>
                  <a:lnTo>
                    <a:pt x="155575" y="116966"/>
                  </a:lnTo>
                  <a:close/>
                </a:path>
                <a:path w="274954" h="273050">
                  <a:moveTo>
                    <a:pt x="233807" y="73405"/>
                  </a:moveTo>
                  <a:lnTo>
                    <a:pt x="228726" y="73405"/>
                  </a:lnTo>
                  <a:lnTo>
                    <a:pt x="226949" y="75184"/>
                  </a:lnTo>
                  <a:lnTo>
                    <a:pt x="226949" y="183514"/>
                  </a:lnTo>
                  <a:lnTo>
                    <a:pt x="228726" y="185547"/>
                  </a:lnTo>
                  <a:lnTo>
                    <a:pt x="233807" y="185547"/>
                  </a:lnTo>
                  <a:lnTo>
                    <a:pt x="235585" y="183514"/>
                  </a:lnTo>
                  <a:lnTo>
                    <a:pt x="235585" y="75184"/>
                  </a:lnTo>
                  <a:lnTo>
                    <a:pt x="233807" y="73405"/>
                  </a:lnTo>
                  <a:close/>
                </a:path>
                <a:path w="274954" h="273050">
                  <a:moveTo>
                    <a:pt x="116332" y="149860"/>
                  </a:moveTo>
                  <a:lnTo>
                    <a:pt x="111378" y="149860"/>
                  </a:lnTo>
                  <a:lnTo>
                    <a:pt x="109727" y="151637"/>
                  </a:lnTo>
                  <a:lnTo>
                    <a:pt x="109727" y="177419"/>
                  </a:lnTo>
                  <a:lnTo>
                    <a:pt x="111378" y="179577"/>
                  </a:lnTo>
                  <a:lnTo>
                    <a:pt x="116332" y="179577"/>
                  </a:lnTo>
                  <a:lnTo>
                    <a:pt x="118363" y="177419"/>
                  </a:lnTo>
                  <a:lnTo>
                    <a:pt x="118363" y="151637"/>
                  </a:lnTo>
                  <a:lnTo>
                    <a:pt x="116332" y="149860"/>
                  </a:lnTo>
                  <a:close/>
                </a:path>
                <a:path w="274954" h="273050">
                  <a:moveTo>
                    <a:pt x="99822" y="114300"/>
                  </a:moveTo>
                  <a:lnTo>
                    <a:pt x="97027" y="114300"/>
                  </a:lnTo>
                  <a:lnTo>
                    <a:pt x="95630" y="115950"/>
                  </a:lnTo>
                  <a:lnTo>
                    <a:pt x="49784" y="161925"/>
                  </a:lnTo>
                  <a:lnTo>
                    <a:pt x="48133" y="163195"/>
                  </a:lnTo>
                  <a:lnTo>
                    <a:pt x="48133" y="165988"/>
                  </a:lnTo>
                  <a:lnTo>
                    <a:pt x="49784" y="167639"/>
                  </a:lnTo>
                  <a:lnTo>
                    <a:pt x="50419" y="168401"/>
                  </a:lnTo>
                  <a:lnTo>
                    <a:pt x="51435" y="169037"/>
                  </a:lnTo>
                  <a:lnTo>
                    <a:pt x="53848" y="169037"/>
                  </a:lnTo>
                  <a:lnTo>
                    <a:pt x="54863" y="168401"/>
                  </a:lnTo>
                  <a:lnTo>
                    <a:pt x="98425" y="124840"/>
                  </a:lnTo>
                  <a:lnTo>
                    <a:pt x="110267" y="124840"/>
                  </a:lnTo>
                  <a:lnTo>
                    <a:pt x="99822" y="114300"/>
                  </a:lnTo>
                  <a:close/>
                </a:path>
                <a:path w="274954" h="273050">
                  <a:moveTo>
                    <a:pt x="110267" y="124840"/>
                  </a:moveTo>
                  <a:lnTo>
                    <a:pt x="98425" y="124840"/>
                  </a:lnTo>
                  <a:lnTo>
                    <a:pt x="112395" y="138811"/>
                  </a:lnTo>
                  <a:lnTo>
                    <a:pt x="115062" y="138811"/>
                  </a:lnTo>
                  <a:lnTo>
                    <a:pt x="116459" y="137033"/>
                  </a:lnTo>
                  <a:lnTo>
                    <a:pt x="125255" y="128270"/>
                  </a:lnTo>
                  <a:lnTo>
                    <a:pt x="113664" y="128270"/>
                  </a:lnTo>
                  <a:lnTo>
                    <a:pt x="110267" y="124840"/>
                  </a:lnTo>
                  <a:close/>
                </a:path>
                <a:path w="274954" h="273050">
                  <a:moveTo>
                    <a:pt x="184023" y="60198"/>
                  </a:moveTo>
                  <a:lnTo>
                    <a:pt x="181737" y="60198"/>
                  </a:lnTo>
                  <a:lnTo>
                    <a:pt x="179959" y="61849"/>
                  </a:lnTo>
                  <a:lnTo>
                    <a:pt x="113664" y="128270"/>
                  </a:lnTo>
                  <a:lnTo>
                    <a:pt x="125255" y="128270"/>
                  </a:lnTo>
                  <a:lnTo>
                    <a:pt x="183007" y="70738"/>
                  </a:lnTo>
                  <a:lnTo>
                    <a:pt x="194855" y="70738"/>
                  </a:lnTo>
                  <a:lnTo>
                    <a:pt x="185800" y="61849"/>
                  </a:lnTo>
                  <a:lnTo>
                    <a:pt x="184023" y="60198"/>
                  </a:lnTo>
                  <a:close/>
                </a:path>
                <a:path w="274954" h="273050">
                  <a:moveTo>
                    <a:pt x="194855" y="70738"/>
                  </a:moveTo>
                  <a:lnTo>
                    <a:pt x="183007" y="70738"/>
                  </a:lnTo>
                  <a:lnTo>
                    <a:pt x="196596" y="84074"/>
                  </a:lnTo>
                  <a:lnTo>
                    <a:pt x="198374" y="86105"/>
                  </a:lnTo>
                  <a:lnTo>
                    <a:pt x="200787" y="86105"/>
                  </a:lnTo>
                  <a:lnTo>
                    <a:pt x="202437" y="84074"/>
                  </a:lnTo>
                  <a:lnTo>
                    <a:pt x="210978" y="75564"/>
                  </a:lnTo>
                  <a:lnTo>
                    <a:pt x="199771" y="75564"/>
                  </a:lnTo>
                  <a:lnTo>
                    <a:pt x="194855" y="70738"/>
                  </a:lnTo>
                  <a:close/>
                </a:path>
                <a:path w="274954" h="273050">
                  <a:moveTo>
                    <a:pt x="140335" y="0"/>
                  </a:moveTo>
                  <a:lnTo>
                    <a:pt x="42545" y="0"/>
                  </a:lnTo>
                  <a:lnTo>
                    <a:pt x="40512" y="2032"/>
                  </a:lnTo>
                  <a:lnTo>
                    <a:pt x="40512" y="62229"/>
                  </a:lnTo>
                  <a:lnTo>
                    <a:pt x="42545" y="64262"/>
                  </a:lnTo>
                  <a:lnTo>
                    <a:pt x="114300" y="64262"/>
                  </a:lnTo>
                  <a:lnTo>
                    <a:pt x="135636" y="81407"/>
                  </a:lnTo>
                  <a:lnTo>
                    <a:pt x="136271" y="81787"/>
                  </a:lnTo>
                  <a:lnTo>
                    <a:pt x="137287" y="82041"/>
                  </a:lnTo>
                  <a:lnTo>
                    <a:pt x="138684" y="82041"/>
                  </a:lnTo>
                  <a:lnTo>
                    <a:pt x="139319" y="81787"/>
                  </a:lnTo>
                  <a:lnTo>
                    <a:pt x="140080" y="81787"/>
                  </a:lnTo>
                  <a:lnTo>
                    <a:pt x="141350" y="81025"/>
                  </a:lnTo>
                  <a:lnTo>
                    <a:pt x="142366" y="79375"/>
                  </a:lnTo>
                  <a:lnTo>
                    <a:pt x="142366" y="69469"/>
                  </a:lnTo>
                  <a:lnTo>
                    <a:pt x="133985" y="69469"/>
                  </a:lnTo>
                  <a:lnTo>
                    <a:pt x="118110" y="56769"/>
                  </a:lnTo>
                  <a:lnTo>
                    <a:pt x="117728" y="56134"/>
                  </a:lnTo>
                  <a:lnTo>
                    <a:pt x="116332" y="55752"/>
                  </a:lnTo>
                  <a:lnTo>
                    <a:pt x="49022" y="55752"/>
                  </a:lnTo>
                  <a:lnTo>
                    <a:pt x="49022" y="8509"/>
                  </a:lnTo>
                  <a:lnTo>
                    <a:pt x="142366" y="8509"/>
                  </a:lnTo>
                  <a:lnTo>
                    <a:pt x="142366" y="2032"/>
                  </a:lnTo>
                  <a:lnTo>
                    <a:pt x="140335" y="0"/>
                  </a:lnTo>
                  <a:close/>
                </a:path>
                <a:path w="274954" h="273050">
                  <a:moveTo>
                    <a:pt x="270128" y="7492"/>
                  </a:moveTo>
                  <a:lnTo>
                    <a:pt x="267335" y="7492"/>
                  </a:lnTo>
                  <a:lnTo>
                    <a:pt x="266064" y="9144"/>
                  </a:lnTo>
                  <a:lnTo>
                    <a:pt x="199771" y="75564"/>
                  </a:lnTo>
                  <a:lnTo>
                    <a:pt x="210978" y="75564"/>
                  </a:lnTo>
                  <a:lnTo>
                    <a:pt x="271779" y="14986"/>
                  </a:lnTo>
                  <a:lnTo>
                    <a:pt x="273176" y="13335"/>
                  </a:lnTo>
                  <a:lnTo>
                    <a:pt x="273176" y="10540"/>
                  </a:lnTo>
                  <a:lnTo>
                    <a:pt x="270128" y="7492"/>
                  </a:lnTo>
                  <a:close/>
                </a:path>
                <a:path w="274954" h="273050">
                  <a:moveTo>
                    <a:pt x="142366" y="8509"/>
                  </a:moveTo>
                  <a:lnTo>
                    <a:pt x="133985" y="8509"/>
                  </a:lnTo>
                  <a:lnTo>
                    <a:pt x="133985" y="69469"/>
                  </a:lnTo>
                  <a:lnTo>
                    <a:pt x="142366" y="69469"/>
                  </a:lnTo>
                  <a:lnTo>
                    <a:pt x="142366" y="85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358082" y="3214692"/>
            <a:ext cx="495300" cy="495300"/>
            <a:chOff x="6030976" y="234950"/>
            <a:chExt cx="495300" cy="495300"/>
          </a:xfrm>
        </p:grpSpPr>
        <p:sp>
          <p:nvSpPr>
            <p:cNvPr id="13" name="object 13"/>
            <p:cNvSpPr/>
            <p:nvPr/>
          </p:nvSpPr>
          <p:spPr>
            <a:xfrm>
              <a:off x="6030976" y="23495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lnTo>
                    <a:pt x="197738" y="5031"/>
                  </a:lnTo>
                  <a:lnTo>
                    <a:pt x="151251" y="19460"/>
                  </a:lnTo>
                  <a:lnTo>
                    <a:pt x="109184" y="42293"/>
                  </a:lnTo>
                  <a:lnTo>
                    <a:pt x="72532" y="72532"/>
                  </a:lnTo>
                  <a:lnTo>
                    <a:pt x="42293" y="109184"/>
                  </a:lnTo>
                  <a:lnTo>
                    <a:pt x="19460" y="151251"/>
                  </a:lnTo>
                  <a:lnTo>
                    <a:pt x="5031" y="197738"/>
                  </a:lnTo>
                  <a:lnTo>
                    <a:pt x="0" y="247650"/>
                  </a:lnTo>
                  <a:lnTo>
                    <a:pt x="5031" y="297561"/>
                  </a:lnTo>
                  <a:lnTo>
                    <a:pt x="19460" y="344048"/>
                  </a:lnTo>
                  <a:lnTo>
                    <a:pt x="42293" y="386115"/>
                  </a:lnTo>
                  <a:lnTo>
                    <a:pt x="72532" y="422767"/>
                  </a:lnTo>
                  <a:lnTo>
                    <a:pt x="109184" y="453006"/>
                  </a:lnTo>
                  <a:lnTo>
                    <a:pt x="151251" y="475839"/>
                  </a:lnTo>
                  <a:lnTo>
                    <a:pt x="197738" y="490268"/>
                  </a:lnTo>
                  <a:lnTo>
                    <a:pt x="247650" y="495300"/>
                  </a:lnTo>
                  <a:lnTo>
                    <a:pt x="297525" y="490268"/>
                  </a:lnTo>
                  <a:lnTo>
                    <a:pt x="343995" y="475839"/>
                  </a:lnTo>
                  <a:lnTo>
                    <a:pt x="386060" y="453006"/>
                  </a:lnTo>
                  <a:lnTo>
                    <a:pt x="422719" y="422767"/>
                  </a:lnTo>
                  <a:lnTo>
                    <a:pt x="452973" y="386115"/>
                  </a:lnTo>
                  <a:lnTo>
                    <a:pt x="475821" y="344048"/>
                  </a:lnTo>
                  <a:lnTo>
                    <a:pt x="490263" y="297561"/>
                  </a:lnTo>
                  <a:lnTo>
                    <a:pt x="495300" y="247650"/>
                  </a:lnTo>
                  <a:lnTo>
                    <a:pt x="490263" y="197738"/>
                  </a:lnTo>
                  <a:lnTo>
                    <a:pt x="475821" y="151251"/>
                  </a:lnTo>
                  <a:lnTo>
                    <a:pt x="452973" y="109184"/>
                  </a:lnTo>
                  <a:lnTo>
                    <a:pt x="422719" y="72532"/>
                  </a:lnTo>
                  <a:lnTo>
                    <a:pt x="386060" y="42293"/>
                  </a:lnTo>
                  <a:lnTo>
                    <a:pt x="343995" y="19460"/>
                  </a:lnTo>
                  <a:lnTo>
                    <a:pt x="297525" y="5031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9025" y="344551"/>
              <a:ext cx="274955" cy="274955"/>
            </a:xfrm>
            <a:custGeom>
              <a:avLst/>
              <a:gdLst/>
              <a:ahLst/>
              <a:cxnLst/>
              <a:rect l="l" t="t" r="r" b="b"/>
              <a:pathLst>
                <a:path w="274954" h="274955">
                  <a:moveTo>
                    <a:pt x="198500" y="0"/>
                  </a:moveTo>
                  <a:lnTo>
                    <a:pt x="20827" y="0"/>
                  </a:lnTo>
                  <a:lnTo>
                    <a:pt x="12698" y="1664"/>
                  </a:lnTo>
                  <a:lnTo>
                    <a:pt x="6080" y="6175"/>
                  </a:lnTo>
                  <a:lnTo>
                    <a:pt x="1629" y="12805"/>
                  </a:lnTo>
                  <a:lnTo>
                    <a:pt x="0" y="20827"/>
                  </a:lnTo>
                  <a:lnTo>
                    <a:pt x="0" y="254126"/>
                  </a:lnTo>
                  <a:lnTo>
                    <a:pt x="1629" y="262036"/>
                  </a:lnTo>
                  <a:lnTo>
                    <a:pt x="6080" y="268541"/>
                  </a:lnTo>
                  <a:lnTo>
                    <a:pt x="12698" y="272950"/>
                  </a:lnTo>
                  <a:lnTo>
                    <a:pt x="20827" y="274574"/>
                  </a:lnTo>
                  <a:lnTo>
                    <a:pt x="198500" y="274574"/>
                  </a:lnTo>
                  <a:lnTo>
                    <a:pt x="206410" y="272950"/>
                  </a:lnTo>
                  <a:lnTo>
                    <a:pt x="212915" y="268541"/>
                  </a:lnTo>
                  <a:lnTo>
                    <a:pt x="214422" y="266319"/>
                  </a:lnTo>
                  <a:lnTo>
                    <a:pt x="13715" y="266319"/>
                  </a:lnTo>
                  <a:lnTo>
                    <a:pt x="8254" y="260858"/>
                  </a:lnTo>
                  <a:lnTo>
                    <a:pt x="8254" y="13970"/>
                  </a:lnTo>
                  <a:lnTo>
                    <a:pt x="13715" y="8509"/>
                  </a:lnTo>
                  <a:lnTo>
                    <a:pt x="214467" y="8509"/>
                  </a:lnTo>
                  <a:lnTo>
                    <a:pt x="212915" y="6175"/>
                  </a:lnTo>
                  <a:lnTo>
                    <a:pt x="206410" y="1664"/>
                  </a:lnTo>
                  <a:lnTo>
                    <a:pt x="198500" y="0"/>
                  </a:lnTo>
                  <a:close/>
                </a:path>
                <a:path w="274954" h="274955">
                  <a:moveTo>
                    <a:pt x="218948" y="242062"/>
                  </a:moveTo>
                  <a:lnTo>
                    <a:pt x="210820" y="242062"/>
                  </a:lnTo>
                  <a:lnTo>
                    <a:pt x="210820" y="260858"/>
                  </a:lnTo>
                  <a:lnTo>
                    <a:pt x="205232" y="266319"/>
                  </a:lnTo>
                  <a:lnTo>
                    <a:pt x="214422" y="266319"/>
                  </a:lnTo>
                  <a:lnTo>
                    <a:pt x="217324" y="262036"/>
                  </a:lnTo>
                  <a:lnTo>
                    <a:pt x="218948" y="254126"/>
                  </a:lnTo>
                  <a:lnTo>
                    <a:pt x="218948" y="242062"/>
                  </a:lnTo>
                  <a:close/>
                </a:path>
                <a:path w="274954" h="274955">
                  <a:moveTo>
                    <a:pt x="181737" y="61468"/>
                  </a:moveTo>
                  <a:lnTo>
                    <a:pt x="145565" y="68718"/>
                  </a:lnTo>
                  <a:lnTo>
                    <a:pt x="116014" y="88519"/>
                  </a:lnTo>
                  <a:lnTo>
                    <a:pt x="96083" y="117939"/>
                  </a:lnTo>
                  <a:lnTo>
                    <a:pt x="88773" y="154050"/>
                  </a:lnTo>
                  <a:lnTo>
                    <a:pt x="96083" y="190148"/>
                  </a:lnTo>
                  <a:lnTo>
                    <a:pt x="116014" y="219662"/>
                  </a:lnTo>
                  <a:lnTo>
                    <a:pt x="145565" y="239579"/>
                  </a:lnTo>
                  <a:lnTo>
                    <a:pt x="181737" y="246887"/>
                  </a:lnTo>
                  <a:lnTo>
                    <a:pt x="189156" y="246616"/>
                  </a:lnTo>
                  <a:lnTo>
                    <a:pt x="196516" y="245760"/>
                  </a:lnTo>
                  <a:lnTo>
                    <a:pt x="203757" y="244262"/>
                  </a:lnTo>
                  <a:lnTo>
                    <a:pt x="210820" y="242062"/>
                  </a:lnTo>
                  <a:lnTo>
                    <a:pt x="218948" y="242062"/>
                  </a:lnTo>
                  <a:lnTo>
                    <a:pt x="218948" y="239013"/>
                  </a:lnTo>
                  <a:lnTo>
                    <a:pt x="219356" y="238760"/>
                  </a:lnTo>
                  <a:lnTo>
                    <a:pt x="181737" y="238760"/>
                  </a:lnTo>
                  <a:lnTo>
                    <a:pt x="162127" y="236472"/>
                  </a:lnTo>
                  <a:lnTo>
                    <a:pt x="144208" y="229981"/>
                  </a:lnTo>
                  <a:lnTo>
                    <a:pt x="128480" y="219846"/>
                  </a:lnTo>
                  <a:lnTo>
                    <a:pt x="115442" y="206628"/>
                  </a:lnTo>
                  <a:lnTo>
                    <a:pt x="125044" y="199771"/>
                  </a:lnTo>
                  <a:lnTo>
                    <a:pt x="110616" y="199771"/>
                  </a:lnTo>
                  <a:lnTo>
                    <a:pt x="104903" y="189555"/>
                  </a:lnTo>
                  <a:lnTo>
                    <a:pt x="100631" y="178435"/>
                  </a:lnTo>
                  <a:lnTo>
                    <a:pt x="97954" y="166552"/>
                  </a:lnTo>
                  <a:lnTo>
                    <a:pt x="97027" y="154050"/>
                  </a:lnTo>
                  <a:lnTo>
                    <a:pt x="103324" y="122174"/>
                  </a:lnTo>
                  <a:lnTo>
                    <a:pt x="120538" y="95821"/>
                  </a:lnTo>
                  <a:lnTo>
                    <a:pt x="146159" y="77470"/>
                  </a:lnTo>
                  <a:lnTo>
                    <a:pt x="177673" y="69596"/>
                  </a:lnTo>
                  <a:lnTo>
                    <a:pt x="219961" y="69596"/>
                  </a:lnTo>
                  <a:lnTo>
                    <a:pt x="218948" y="68961"/>
                  </a:lnTo>
                  <a:lnTo>
                    <a:pt x="218948" y="65912"/>
                  </a:lnTo>
                  <a:lnTo>
                    <a:pt x="210820" y="65912"/>
                  </a:lnTo>
                  <a:lnTo>
                    <a:pt x="203757" y="63879"/>
                  </a:lnTo>
                  <a:lnTo>
                    <a:pt x="196516" y="62499"/>
                  </a:lnTo>
                  <a:lnTo>
                    <a:pt x="189156" y="61716"/>
                  </a:lnTo>
                  <a:lnTo>
                    <a:pt x="181737" y="61468"/>
                  </a:lnTo>
                  <a:close/>
                </a:path>
                <a:path w="274954" h="274955">
                  <a:moveTo>
                    <a:pt x="214625" y="184403"/>
                  </a:moveTo>
                  <a:lnTo>
                    <a:pt x="203580" y="184403"/>
                  </a:lnTo>
                  <a:lnTo>
                    <a:pt x="235076" y="219583"/>
                  </a:lnTo>
                  <a:lnTo>
                    <a:pt x="223527" y="227615"/>
                  </a:lnTo>
                  <a:lnTo>
                    <a:pt x="210597" y="233648"/>
                  </a:lnTo>
                  <a:lnTo>
                    <a:pt x="196572" y="237442"/>
                  </a:lnTo>
                  <a:lnTo>
                    <a:pt x="181737" y="238760"/>
                  </a:lnTo>
                  <a:lnTo>
                    <a:pt x="219356" y="238760"/>
                  </a:lnTo>
                  <a:lnTo>
                    <a:pt x="241482" y="225006"/>
                  </a:lnTo>
                  <a:lnTo>
                    <a:pt x="251240" y="214122"/>
                  </a:lnTo>
                  <a:lnTo>
                    <a:pt x="241553" y="214122"/>
                  </a:lnTo>
                  <a:lnTo>
                    <a:pt x="214625" y="184403"/>
                  </a:lnTo>
                  <a:close/>
                </a:path>
                <a:path w="274954" h="274955">
                  <a:moveTo>
                    <a:pt x="107569" y="228346"/>
                  </a:moveTo>
                  <a:lnTo>
                    <a:pt x="30225" y="228346"/>
                  </a:lnTo>
                  <a:lnTo>
                    <a:pt x="28575" y="230377"/>
                  </a:lnTo>
                  <a:lnTo>
                    <a:pt x="28575" y="235331"/>
                  </a:lnTo>
                  <a:lnTo>
                    <a:pt x="30225" y="236982"/>
                  </a:lnTo>
                  <a:lnTo>
                    <a:pt x="107569" y="236982"/>
                  </a:lnTo>
                  <a:lnTo>
                    <a:pt x="109347" y="235331"/>
                  </a:lnTo>
                  <a:lnTo>
                    <a:pt x="109347" y="230377"/>
                  </a:lnTo>
                  <a:lnTo>
                    <a:pt x="107569" y="228346"/>
                  </a:lnTo>
                  <a:close/>
                </a:path>
                <a:path w="274954" h="274955">
                  <a:moveTo>
                    <a:pt x="256037" y="99313"/>
                  </a:moveTo>
                  <a:lnTo>
                    <a:pt x="245617" y="99313"/>
                  </a:lnTo>
                  <a:lnTo>
                    <a:pt x="254277" y="110974"/>
                  </a:lnTo>
                  <a:lnTo>
                    <a:pt x="260699" y="124205"/>
                  </a:lnTo>
                  <a:lnTo>
                    <a:pt x="264691" y="138676"/>
                  </a:lnTo>
                  <a:lnTo>
                    <a:pt x="266064" y="154050"/>
                  </a:lnTo>
                  <a:lnTo>
                    <a:pt x="264396" y="171027"/>
                  </a:lnTo>
                  <a:lnTo>
                    <a:pt x="259572" y="186991"/>
                  </a:lnTo>
                  <a:lnTo>
                    <a:pt x="251866" y="201503"/>
                  </a:lnTo>
                  <a:lnTo>
                    <a:pt x="241553" y="214122"/>
                  </a:lnTo>
                  <a:lnTo>
                    <a:pt x="251240" y="214122"/>
                  </a:lnTo>
                  <a:lnTo>
                    <a:pt x="259111" y="205343"/>
                  </a:lnTo>
                  <a:lnTo>
                    <a:pt x="270597" y="181274"/>
                  </a:lnTo>
                  <a:lnTo>
                    <a:pt x="274700" y="154050"/>
                  </a:lnTo>
                  <a:lnTo>
                    <a:pt x="270597" y="126789"/>
                  </a:lnTo>
                  <a:lnTo>
                    <a:pt x="259111" y="102742"/>
                  </a:lnTo>
                  <a:lnTo>
                    <a:pt x="256037" y="99313"/>
                  </a:lnTo>
                  <a:close/>
                </a:path>
                <a:path w="274954" h="274955">
                  <a:moveTo>
                    <a:pt x="52070" y="196723"/>
                  </a:moveTo>
                  <a:lnTo>
                    <a:pt x="30225" y="196723"/>
                  </a:lnTo>
                  <a:lnTo>
                    <a:pt x="28575" y="198882"/>
                  </a:lnTo>
                  <a:lnTo>
                    <a:pt x="28575" y="203708"/>
                  </a:lnTo>
                  <a:lnTo>
                    <a:pt x="30225" y="205486"/>
                  </a:lnTo>
                  <a:lnTo>
                    <a:pt x="52070" y="205486"/>
                  </a:lnTo>
                  <a:lnTo>
                    <a:pt x="53721" y="203708"/>
                  </a:lnTo>
                  <a:lnTo>
                    <a:pt x="53721" y="198882"/>
                  </a:lnTo>
                  <a:lnTo>
                    <a:pt x="52070" y="196723"/>
                  </a:lnTo>
                  <a:close/>
                </a:path>
                <a:path w="274954" h="274955">
                  <a:moveTo>
                    <a:pt x="84836" y="196723"/>
                  </a:moveTo>
                  <a:lnTo>
                    <a:pt x="69341" y="196723"/>
                  </a:lnTo>
                  <a:lnTo>
                    <a:pt x="67563" y="198882"/>
                  </a:lnTo>
                  <a:lnTo>
                    <a:pt x="67563" y="203708"/>
                  </a:lnTo>
                  <a:lnTo>
                    <a:pt x="69341" y="205486"/>
                  </a:lnTo>
                  <a:lnTo>
                    <a:pt x="84836" y="205486"/>
                  </a:lnTo>
                  <a:lnTo>
                    <a:pt x="86867" y="203708"/>
                  </a:lnTo>
                  <a:lnTo>
                    <a:pt x="86867" y="198882"/>
                  </a:lnTo>
                  <a:lnTo>
                    <a:pt x="84836" y="196723"/>
                  </a:lnTo>
                  <a:close/>
                </a:path>
                <a:path w="274954" h="274955">
                  <a:moveTo>
                    <a:pt x="185800" y="69596"/>
                  </a:moveTo>
                  <a:lnTo>
                    <a:pt x="177673" y="69596"/>
                  </a:lnTo>
                  <a:lnTo>
                    <a:pt x="177673" y="116712"/>
                  </a:lnTo>
                  <a:lnTo>
                    <a:pt x="164504" y="120761"/>
                  </a:lnTo>
                  <a:lnTo>
                    <a:pt x="153860" y="129000"/>
                  </a:lnTo>
                  <a:lnTo>
                    <a:pt x="146740" y="140430"/>
                  </a:lnTo>
                  <a:lnTo>
                    <a:pt x="144145" y="154050"/>
                  </a:lnTo>
                  <a:lnTo>
                    <a:pt x="144201" y="160994"/>
                  </a:lnTo>
                  <a:lnTo>
                    <a:pt x="145796" y="167004"/>
                  </a:lnTo>
                  <a:lnTo>
                    <a:pt x="148971" y="172465"/>
                  </a:lnTo>
                  <a:lnTo>
                    <a:pt x="110616" y="199771"/>
                  </a:lnTo>
                  <a:lnTo>
                    <a:pt x="125044" y="199771"/>
                  </a:lnTo>
                  <a:lnTo>
                    <a:pt x="153670" y="179324"/>
                  </a:lnTo>
                  <a:lnTo>
                    <a:pt x="167800" y="179324"/>
                  </a:lnTo>
                  <a:lnTo>
                    <a:pt x="161020" y="174720"/>
                  </a:lnTo>
                  <a:lnTo>
                    <a:pt x="154715" y="165385"/>
                  </a:lnTo>
                  <a:lnTo>
                    <a:pt x="152400" y="154050"/>
                  </a:lnTo>
                  <a:lnTo>
                    <a:pt x="154715" y="142702"/>
                  </a:lnTo>
                  <a:lnTo>
                    <a:pt x="161020" y="133461"/>
                  </a:lnTo>
                  <a:lnTo>
                    <a:pt x="170348" y="127244"/>
                  </a:lnTo>
                  <a:lnTo>
                    <a:pt x="181737" y="124968"/>
                  </a:lnTo>
                  <a:lnTo>
                    <a:pt x="205493" y="124968"/>
                  </a:lnTo>
                  <a:lnTo>
                    <a:pt x="200151" y="120903"/>
                  </a:lnTo>
                  <a:lnTo>
                    <a:pt x="193294" y="117728"/>
                  </a:lnTo>
                  <a:lnTo>
                    <a:pt x="185800" y="116712"/>
                  </a:lnTo>
                  <a:lnTo>
                    <a:pt x="185800" y="69596"/>
                  </a:lnTo>
                  <a:close/>
                </a:path>
                <a:path w="274954" h="274955">
                  <a:moveTo>
                    <a:pt x="167800" y="179324"/>
                  </a:moveTo>
                  <a:lnTo>
                    <a:pt x="153670" y="179324"/>
                  </a:lnTo>
                  <a:lnTo>
                    <a:pt x="159437" y="184403"/>
                  </a:lnTo>
                  <a:lnTo>
                    <a:pt x="166179" y="188229"/>
                  </a:lnTo>
                  <a:lnTo>
                    <a:pt x="173708" y="190664"/>
                  </a:lnTo>
                  <a:lnTo>
                    <a:pt x="181737" y="191515"/>
                  </a:lnTo>
                  <a:lnTo>
                    <a:pt x="189864" y="191515"/>
                  </a:lnTo>
                  <a:lnTo>
                    <a:pt x="197485" y="188849"/>
                  </a:lnTo>
                  <a:lnTo>
                    <a:pt x="203580" y="184403"/>
                  </a:lnTo>
                  <a:lnTo>
                    <a:pt x="214625" y="184403"/>
                  </a:lnTo>
                  <a:lnTo>
                    <a:pt x="213704" y="183387"/>
                  </a:lnTo>
                  <a:lnTo>
                    <a:pt x="181737" y="183387"/>
                  </a:lnTo>
                  <a:lnTo>
                    <a:pt x="170348" y="181054"/>
                  </a:lnTo>
                  <a:lnTo>
                    <a:pt x="167800" y="179324"/>
                  </a:lnTo>
                  <a:close/>
                </a:path>
                <a:path w="274954" h="274955">
                  <a:moveTo>
                    <a:pt x="205493" y="124968"/>
                  </a:moveTo>
                  <a:lnTo>
                    <a:pt x="181737" y="124968"/>
                  </a:lnTo>
                  <a:lnTo>
                    <a:pt x="193032" y="127244"/>
                  </a:lnTo>
                  <a:lnTo>
                    <a:pt x="202279" y="133461"/>
                  </a:lnTo>
                  <a:lnTo>
                    <a:pt x="208526" y="142702"/>
                  </a:lnTo>
                  <a:lnTo>
                    <a:pt x="210820" y="154050"/>
                  </a:lnTo>
                  <a:lnTo>
                    <a:pt x="208526" y="165385"/>
                  </a:lnTo>
                  <a:lnTo>
                    <a:pt x="202279" y="174720"/>
                  </a:lnTo>
                  <a:lnTo>
                    <a:pt x="193032" y="181054"/>
                  </a:lnTo>
                  <a:lnTo>
                    <a:pt x="181737" y="183387"/>
                  </a:lnTo>
                  <a:lnTo>
                    <a:pt x="213704" y="183387"/>
                  </a:lnTo>
                  <a:lnTo>
                    <a:pt x="209676" y="178943"/>
                  </a:lnTo>
                  <a:lnTo>
                    <a:pt x="213590" y="173499"/>
                  </a:lnTo>
                  <a:lnTo>
                    <a:pt x="216503" y="167497"/>
                  </a:lnTo>
                  <a:lnTo>
                    <a:pt x="218320" y="160994"/>
                  </a:lnTo>
                  <a:lnTo>
                    <a:pt x="218948" y="154050"/>
                  </a:lnTo>
                  <a:lnTo>
                    <a:pt x="218948" y="145796"/>
                  </a:lnTo>
                  <a:lnTo>
                    <a:pt x="216280" y="137922"/>
                  </a:lnTo>
                  <a:lnTo>
                    <a:pt x="211454" y="131825"/>
                  </a:lnTo>
                  <a:lnTo>
                    <a:pt x="218260" y="125349"/>
                  </a:lnTo>
                  <a:lnTo>
                    <a:pt x="205994" y="125349"/>
                  </a:lnTo>
                  <a:lnTo>
                    <a:pt x="205493" y="124968"/>
                  </a:lnTo>
                  <a:close/>
                </a:path>
                <a:path w="274954" h="274955">
                  <a:moveTo>
                    <a:pt x="76073" y="165226"/>
                  </a:moveTo>
                  <a:lnTo>
                    <a:pt x="30225" y="165226"/>
                  </a:lnTo>
                  <a:lnTo>
                    <a:pt x="28575" y="167004"/>
                  </a:lnTo>
                  <a:lnTo>
                    <a:pt x="28575" y="172085"/>
                  </a:lnTo>
                  <a:lnTo>
                    <a:pt x="30225" y="173862"/>
                  </a:lnTo>
                  <a:lnTo>
                    <a:pt x="76073" y="173862"/>
                  </a:lnTo>
                  <a:lnTo>
                    <a:pt x="77850" y="172085"/>
                  </a:lnTo>
                  <a:lnTo>
                    <a:pt x="77850" y="167004"/>
                  </a:lnTo>
                  <a:lnTo>
                    <a:pt x="76073" y="165226"/>
                  </a:lnTo>
                  <a:close/>
                </a:path>
                <a:path w="274954" h="274955">
                  <a:moveTo>
                    <a:pt x="76073" y="135127"/>
                  </a:moveTo>
                  <a:lnTo>
                    <a:pt x="30225" y="135127"/>
                  </a:lnTo>
                  <a:lnTo>
                    <a:pt x="28575" y="137033"/>
                  </a:lnTo>
                  <a:lnTo>
                    <a:pt x="28575" y="141986"/>
                  </a:lnTo>
                  <a:lnTo>
                    <a:pt x="30225" y="143763"/>
                  </a:lnTo>
                  <a:lnTo>
                    <a:pt x="76073" y="143763"/>
                  </a:lnTo>
                  <a:lnTo>
                    <a:pt x="77850" y="141986"/>
                  </a:lnTo>
                  <a:lnTo>
                    <a:pt x="77850" y="137033"/>
                  </a:lnTo>
                  <a:lnTo>
                    <a:pt x="76073" y="135127"/>
                  </a:lnTo>
                  <a:close/>
                </a:path>
                <a:path w="274954" h="274955">
                  <a:moveTo>
                    <a:pt x="219961" y="69596"/>
                  </a:moveTo>
                  <a:lnTo>
                    <a:pt x="185800" y="69596"/>
                  </a:lnTo>
                  <a:lnTo>
                    <a:pt x="201223" y="71745"/>
                  </a:lnTo>
                  <a:lnTo>
                    <a:pt x="215550" y="76501"/>
                  </a:lnTo>
                  <a:lnTo>
                    <a:pt x="228592" y="83615"/>
                  </a:lnTo>
                  <a:lnTo>
                    <a:pt x="240157" y="92837"/>
                  </a:lnTo>
                  <a:lnTo>
                    <a:pt x="205994" y="125349"/>
                  </a:lnTo>
                  <a:lnTo>
                    <a:pt x="218260" y="125349"/>
                  </a:lnTo>
                  <a:lnTo>
                    <a:pt x="245617" y="99313"/>
                  </a:lnTo>
                  <a:lnTo>
                    <a:pt x="256037" y="99313"/>
                  </a:lnTo>
                  <a:lnTo>
                    <a:pt x="241482" y="83077"/>
                  </a:lnTo>
                  <a:lnTo>
                    <a:pt x="219961" y="69596"/>
                  </a:lnTo>
                  <a:close/>
                </a:path>
                <a:path w="274954" h="274955">
                  <a:moveTo>
                    <a:pt x="84709" y="103632"/>
                  </a:moveTo>
                  <a:lnTo>
                    <a:pt x="30225" y="103632"/>
                  </a:lnTo>
                  <a:lnTo>
                    <a:pt x="28575" y="105410"/>
                  </a:lnTo>
                  <a:lnTo>
                    <a:pt x="28575" y="110489"/>
                  </a:lnTo>
                  <a:lnTo>
                    <a:pt x="30225" y="112268"/>
                  </a:lnTo>
                  <a:lnTo>
                    <a:pt x="84709" y="112268"/>
                  </a:lnTo>
                  <a:lnTo>
                    <a:pt x="86867" y="110489"/>
                  </a:lnTo>
                  <a:lnTo>
                    <a:pt x="86867" y="105410"/>
                  </a:lnTo>
                  <a:lnTo>
                    <a:pt x="84709" y="103632"/>
                  </a:lnTo>
                  <a:close/>
                </a:path>
                <a:path w="274954" h="274955">
                  <a:moveTo>
                    <a:pt x="56641" y="73533"/>
                  </a:moveTo>
                  <a:lnTo>
                    <a:pt x="30225" y="73533"/>
                  </a:lnTo>
                  <a:lnTo>
                    <a:pt x="28575" y="75311"/>
                  </a:lnTo>
                  <a:lnTo>
                    <a:pt x="28575" y="80390"/>
                  </a:lnTo>
                  <a:lnTo>
                    <a:pt x="30225" y="82169"/>
                  </a:lnTo>
                  <a:lnTo>
                    <a:pt x="56641" y="82169"/>
                  </a:lnTo>
                  <a:lnTo>
                    <a:pt x="58292" y="80390"/>
                  </a:lnTo>
                  <a:lnTo>
                    <a:pt x="58292" y="75311"/>
                  </a:lnTo>
                  <a:lnTo>
                    <a:pt x="56641" y="73533"/>
                  </a:lnTo>
                  <a:close/>
                </a:path>
                <a:path w="274954" h="274955">
                  <a:moveTo>
                    <a:pt x="106172" y="73533"/>
                  </a:moveTo>
                  <a:lnTo>
                    <a:pt x="74167" y="73533"/>
                  </a:lnTo>
                  <a:lnTo>
                    <a:pt x="72136" y="75311"/>
                  </a:lnTo>
                  <a:lnTo>
                    <a:pt x="72136" y="80390"/>
                  </a:lnTo>
                  <a:lnTo>
                    <a:pt x="74167" y="82169"/>
                  </a:lnTo>
                  <a:lnTo>
                    <a:pt x="106172" y="82169"/>
                  </a:lnTo>
                  <a:lnTo>
                    <a:pt x="107823" y="80390"/>
                  </a:lnTo>
                  <a:lnTo>
                    <a:pt x="107823" y="75311"/>
                  </a:lnTo>
                  <a:lnTo>
                    <a:pt x="106172" y="73533"/>
                  </a:lnTo>
                  <a:close/>
                </a:path>
                <a:path w="274954" h="274955">
                  <a:moveTo>
                    <a:pt x="214467" y="8509"/>
                  </a:moveTo>
                  <a:lnTo>
                    <a:pt x="205232" y="8509"/>
                  </a:lnTo>
                  <a:lnTo>
                    <a:pt x="210820" y="13970"/>
                  </a:lnTo>
                  <a:lnTo>
                    <a:pt x="210820" y="65912"/>
                  </a:lnTo>
                  <a:lnTo>
                    <a:pt x="218948" y="65912"/>
                  </a:lnTo>
                  <a:lnTo>
                    <a:pt x="218948" y="20827"/>
                  </a:lnTo>
                  <a:lnTo>
                    <a:pt x="217324" y="12805"/>
                  </a:lnTo>
                  <a:lnTo>
                    <a:pt x="214467" y="8509"/>
                  </a:lnTo>
                  <a:close/>
                </a:path>
                <a:path w="274954" h="274955">
                  <a:moveTo>
                    <a:pt x="58038" y="8509"/>
                  </a:moveTo>
                  <a:lnTo>
                    <a:pt x="49911" y="8509"/>
                  </a:lnTo>
                  <a:lnTo>
                    <a:pt x="49911" y="20827"/>
                  </a:lnTo>
                  <a:lnTo>
                    <a:pt x="51522" y="28957"/>
                  </a:lnTo>
                  <a:lnTo>
                    <a:pt x="55943" y="35575"/>
                  </a:lnTo>
                  <a:lnTo>
                    <a:pt x="62555" y="40026"/>
                  </a:lnTo>
                  <a:lnTo>
                    <a:pt x="70738" y="41656"/>
                  </a:lnTo>
                  <a:lnTo>
                    <a:pt x="148589" y="41656"/>
                  </a:lnTo>
                  <a:lnTo>
                    <a:pt x="156553" y="40026"/>
                  </a:lnTo>
                  <a:lnTo>
                    <a:pt x="163052" y="35575"/>
                  </a:lnTo>
                  <a:lnTo>
                    <a:pt x="164491" y="33400"/>
                  </a:lnTo>
                  <a:lnTo>
                    <a:pt x="63880" y="33400"/>
                  </a:lnTo>
                  <a:lnTo>
                    <a:pt x="58038" y="27559"/>
                  </a:lnTo>
                  <a:lnTo>
                    <a:pt x="58038" y="8509"/>
                  </a:lnTo>
                  <a:close/>
                </a:path>
                <a:path w="274954" h="274955">
                  <a:moveTo>
                    <a:pt x="169037" y="8509"/>
                  </a:moveTo>
                  <a:lnTo>
                    <a:pt x="160909" y="8509"/>
                  </a:lnTo>
                  <a:lnTo>
                    <a:pt x="160909" y="27559"/>
                  </a:lnTo>
                  <a:lnTo>
                    <a:pt x="155448" y="33400"/>
                  </a:lnTo>
                  <a:lnTo>
                    <a:pt x="164491" y="33400"/>
                  </a:lnTo>
                  <a:lnTo>
                    <a:pt x="167431" y="28957"/>
                  </a:lnTo>
                  <a:lnTo>
                    <a:pt x="169037" y="20827"/>
                  </a:lnTo>
                  <a:lnTo>
                    <a:pt x="169037" y="85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858016" y="928676"/>
            <a:ext cx="1384935" cy="7162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33E50"/>
                </a:solidFill>
                <a:latin typeface="Arial"/>
                <a:cs typeface="Arial"/>
              </a:rPr>
              <a:t>Количество</a:t>
            </a:r>
            <a:r>
              <a:rPr sz="800" b="1" spc="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33E50"/>
                </a:solidFill>
                <a:latin typeface="Arial"/>
                <a:cs typeface="Arial"/>
              </a:rPr>
              <a:t>реализуемых </a:t>
            </a:r>
            <a:r>
              <a:rPr sz="800" b="1" spc="-10">
                <a:solidFill>
                  <a:srgbClr val="333E50"/>
                </a:solidFill>
                <a:latin typeface="Arial"/>
                <a:cs typeface="Arial"/>
              </a:rPr>
              <a:t>инвестиционных</a:t>
            </a:r>
            <a:r>
              <a:rPr sz="800" b="1" spc="7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333E50"/>
                </a:solidFill>
                <a:latin typeface="Arial"/>
                <a:cs typeface="Arial"/>
              </a:rPr>
              <a:t>проектов</a:t>
            </a:r>
            <a:r>
              <a:rPr lang="ru-RU" sz="800" b="1" spc="-10" dirty="0">
                <a:solidFill>
                  <a:srgbClr val="333E50"/>
                </a:solidFill>
                <a:latin typeface="Arial"/>
                <a:cs typeface="Arial"/>
              </a:rPr>
              <a:t> за 2020 -  2023 гг.</a:t>
            </a:r>
            <a:endParaRPr sz="800">
              <a:latin typeface="Arial"/>
              <a:cs typeface="Arial"/>
            </a:endParaRPr>
          </a:p>
          <a:p>
            <a:pPr marL="13970">
              <a:lnSpc>
                <a:spcPts val="2570"/>
              </a:lnSpc>
            </a:pPr>
            <a:r>
              <a:rPr lang="ru-RU" sz="2250" b="1" spc="-25" dirty="0">
                <a:solidFill>
                  <a:srgbClr val="4471C4"/>
                </a:solidFill>
                <a:latin typeface="Arial"/>
                <a:cs typeface="Arial"/>
              </a:rPr>
              <a:t> 97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86578" y="2357436"/>
            <a:ext cx="1774825" cy="7162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Рабочие</a:t>
            </a:r>
            <a:r>
              <a:rPr sz="800" b="1" spc="-5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места,</a:t>
            </a:r>
            <a:r>
              <a:rPr sz="800" b="1" spc="-30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создаваемые</a:t>
            </a:r>
            <a:r>
              <a:rPr sz="800" b="1" spc="-3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333E50"/>
                </a:solidFill>
                <a:latin typeface="Arial"/>
                <a:cs typeface="Arial"/>
              </a:rPr>
              <a:t>в</a:t>
            </a: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 рамках</a:t>
            </a:r>
            <a:r>
              <a:rPr sz="800" b="1" spc="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333E50"/>
                </a:solidFill>
                <a:latin typeface="Arial"/>
                <a:cs typeface="Arial"/>
              </a:rPr>
              <a:t>инвестиционных</a:t>
            </a:r>
            <a:r>
              <a:rPr sz="800" b="1" spc="5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333E50"/>
                </a:solidFill>
                <a:latin typeface="Arial"/>
                <a:cs typeface="Arial"/>
              </a:rPr>
              <a:t>проектов</a:t>
            </a:r>
            <a:r>
              <a:rPr lang="ru-RU" sz="800" b="1" spc="-10" dirty="0">
                <a:solidFill>
                  <a:srgbClr val="333E50"/>
                </a:solidFill>
                <a:latin typeface="Arial"/>
                <a:cs typeface="Arial"/>
              </a:rPr>
              <a:t> за 2020 – 2023 гг.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2570"/>
              </a:lnSpc>
            </a:pPr>
            <a:r>
              <a:rPr lang="ru-RU" sz="2250" b="1" spc="-25" dirty="0">
                <a:solidFill>
                  <a:srgbClr val="538235"/>
                </a:solidFill>
                <a:latin typeface="Arial"/>
                <a:cs typeface="Arial"/>
              </a:rPr>
              <a:t>136</a:t>
            </a:r>
            <a:endParaRPr sz="2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00826" y="3786196"/>
            <a:ext cx="2357454" cy="7162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97790">
              <a:lnSpc>
                <a:spcPct val="100000"/>
              </a:lnSpc>
              <a:spcBef>
                <a:spcPts val="105"/>
              </a:spcBef>
            </a:pPr>
            <a:r>
              <a:rPr sz="800" b="1">
                <a:solidFill>
                  <a:srgbClr val="333E50"/>
                </a:solidFill>
                <a:latin typeface="Arial"/>
                <a:cs typeface="Arial"/>
              </a:rPr>
              <a:t>Объем</a:t>
            </a:r>
            <a:r>
              <a:rPr sz="800" b="1" spc="-25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>
                <a:solidFill>
                  <a:srgbClr val="333E50"/>
                </a:solidFill>
                <a:latin typeface="Arial"/>
                <a:cs typeface="Arial"/>
              </a:rPr>
              <a:t>инвестици</a:t>
            </a:r>
            <a:r>
              <a:rPr lang="ru-RU" sz="800" b="1" dirty="0" err="1">
                <a:solidFill>
                  <a:srgbClr val="333E50"/>
                </a:solidFill>
                <a:latin typeface="Arial"/>
                <a:cs typeface="Arial"/>
              </a:rPr>
              <a:t>й</a:t>
            </a:r>
            <a:r>
              <a:rPr lang="ru-RU" sz="800" b="1" dirty="0">
                <a:solidFill>
                  <a:srgbClr val="333E50"/>
                </a:solidFill>
                <a:latin typeface="Arial"/>
                <a:cs typeface="Arial"/>
              </a:rPr>
              <a:t> в основной капитал</a:t>
            </a:r>
            <a:r>
              <a:rPr sz="800" b="1" spc="-3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по</a:t>
            </a:r>
            <a:r>
              <a:rPr sz="800" b="1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33E50"/>
                </a:solidFill>
                <a:latin typeface="Arial"/>
                <a:cs typeface="Arial"/>
              </a:rPr>
              <a:t>реализуемым </a:t>
            </a:r>
            <a:r>
              <a:rPr sz="800" b="1" spc="-10">
                <a:solidFill>
                  <a:srgbClr val="333E50"/>
                </a:solidFill>
                <a:latin typeface="Arial"/>
                <a:cs typeface="Arial"/>
              </a:rPr>
              <a:t>Инвестиционным</a:t>
            </a:r>
            <a:r>
              <a:rPr sz="800" b="1" spc="8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333E50"/>
                </a:solidFill>
                <a:latin typeface="Arial"/>
                <a:cs typeface="Arial"/>
              </a:rPr>
              <a:t>проектам</a:t>
            </a:r>
            <a:r>
              <a:rPr lang="ru-RU" sz="800" b="1" spc="-10" dirty="0">
                <a:solidFill>
                  <a:srgbClr val="333E50"/>
                </a:solidFill>
                <a:latin typeface="Arial"/>
                <a:cs typeface="Arial"/>
              </a:rPr>
              <a:t> за 2020 -  2023 г.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2570"/>
              </a:lnSpc>
            </a:pPr>
            <a:r>
              <a:rPr sz="2250" b="1" spc="-7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lang="ru-RU" sz="2250" b="1" spc="-70" dirty="0">
                <a:solidFill>
                  <a:srgbClr val="FF0000"/>
                </a:solidFill>
                <a:latin typeface="Arial"/>
                <a:cs typeface="Arial"/>
              </a:rPr>
              <a:t>4 179,3 </a:t>
            </a:r>
            <a:r>
              <a:rPr sz="2250" b="1">
                <a:solidFill>
                  <a:srgbClr val="FF0000"/>
                </a:solidFill>
                <a:latin typeface="Arial"/>
                <a:cs typeface="Arial"/>
              </a:rPr>
              <a:t>мл</a:t>
            </a:r>
            <a:r>
              <a:rPr lang="ru-RU" sz="2250" b="1" dirty="0" err="1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250" b="1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250" b="1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50" b="1" spc="-20" dirty="0">
                <a:solidFill>
                  <a:srgbClr val="FF0000"/>
                </a:solidFill>
                <a:latin typeface="Arial"/>
                <a:cs typeface="Arial"/>
              </a:rPr>
              <a:t>руб.</a:t>
            </a:r>
            <a:endParaRPr sz="225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1472" y="928676"/>
            <a:ext cx="492125" cy="494030"/>
            <a:chOff x="500062" y="1057275"/>
            <a:chExt cx="492125" cy="494030"/>
          </a:xfrm>
        </p:grpSpPr>
        <p:sp>
          <p:nvSpPr>
            <p:cNvPr id="19" name="object 19"/>
            <p:cNvSpPr/>
            <p:nvPr/>
          </p:nvSpPr>
          <p:spPr>
            <a:xfrm>
              <a:off x="500062" y="1057275"/>
              <a:ext cx="492125" cy="494030"/>
            </a:xfrm>
            <a:custGeom>
              <a:avLst/>
              <a:gdLst/>
              <a:ahLst/>
              <a:cxnLst/>
              <a:rect l="l" t="t" r="r" b="b"/>
              <a:pathLst>
                <a:path w="492125" h="494030">
                  <a:moveTo>
                    <a:pt x="246062" y="0"/>
                  </a:moveTo>
                  <a:lnTo>
                    <a:pt x="196474" y="5014"/>
                  </a:lnTo>
                  <a:lnTo>
                    <a:pt x="150286" y="19395"/>
                  </a:lnTo>
                  <a:lnTo>
                    <a:pt x="108489" y="42152"/>
                  </a:lnTo>
                  <a:lnTo>
                    <a:pt x="72072" y="72294"/>
                  </a:lnTo>
                  <a:lnTo>
                    <a:pt x="42025" y="108830"/>
                  </a:lnTo>
                  <a:lnTo>
                    <a:pt x="19337" y="150768"/>
                  </a:lnTo>
                  <a:lnTo>
                    <a:pt x="4999" y="197118"/>
                  </a:lnTo>
                  <a:lnTo>
                    <a:pt x="0" y="246887"/>
                  </a:lnTo>
                  <a:lnTo>
                    <a:pt x="4999" y="296621"/>
                  </a:lnTo>
                  <a:lnTo>
                    <a:pt x="19337" y="342953"/>
                  </a:lnTo>
                  <a:lnTo>
                    <a:pt x="42025" y="384889"/>
                  </a:lnTo>
                  <a:lnTo>
                    <a:pt x="72072" y="421433"/>
                  </a:lnTo>
                  <a:lnTo>
                    <a:pt x="108489" y="451589"/>
                  </a:lnTo>
                  <a:lnTo>
                    <a:pt x="150286" y="474362"/>
                  </a:lnTo>
                  <a:lnTo>
                    <a:pt x="196474" y="488756"/>
                  </a:lnTo>
                  <a:lnTo>
                    <a:pt x="246062" y="493775"/>
                  </a:lnTo>
                  <a:lnTo>
                    <a:pt x="295654" y="488756"/>
                  </a:lnTo>
                  <a:lnTo>
                    <a:pt x="341843" y="474362"/>
                  </a:lnTo>
                  <a:lnTo>
                    <a:pt x="383641" y="451589"/>
                  </a:lnTo>
                  <a:lnTo>
                    <a:pt x="420057" y="421433"/>
                  </a:lnTo>
                  <a:lnTo>
                    <a:pt x="450103" y="384889"/>
                  </a:lnTo>
                  <a:lnTo>
                    <a:pt x="472789" y="342953"/>
                  </a:lnTo>
                  <a:lnTo>
                    <a:pt x="487126" y="296621"/>
                  </a:lnTo>
                  <a:lnTo>
                    <a:pt x="492125" y="246887"/>
                  </a:lnTo>
                  <a:lnTo>
                    <a:pt x="487126" y="197118"/>
                  </a:lnTo>
                  <a:lnTo>
                    <a:pt x="472789" y="150768"/>
                  </a:lnTo>
                  <a:lnTo>
                    <a:pt x="450103" y="108830"/>
                  </a:lnTo>
                  <a:lnTo>
                    <a:pt x="420057" y="72294"/>
                  </a:lnTo>
                  <a:lnTo>
                    <a:pt x="383641" y="42152"/>
                  </a:lnTo>
                  <a:lnTo>
                    <a:pt x="341843" y="19395"/>
                  </a:lnTo>
                  <a:lnTo>
                    <a:pt x="295654" y="5014"/>
                  </a:lnTo>
                  <a:lnTo>
                    <a:pt x="2460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5950" y="1167129"/>
              <a:ext cx="282575" cy="280670"/>
            </a:xfrm>
            <a:custGeom>
              <a:avLst/>
              <a:gdLst/>
              <a:ahLst/>
              <a:cxnLst/>
              <a:rect l="l" t="t" r="r" b="b"/>
              <a:pathLst>
                <a:path w="282575" h="280669">
                  <a:moveTo>
                    <a:pt x="204203" y="0"/>
                  </a:moveTo>
                  <a:lnTo>
                    <a:pt x="21437" y="0"/>
                  </a:lnTo>
                  <a:lnTo>
                    <a:pt x="13196" y="2540"/>
                  </a:lnTo>
                  <a:lnTo>
                    <a:pt x="6370" y="6350"/>
                  </a:lnTo>
                  <a:lnTo>
                    <a:pt x="1719" y="13970"/>
                  </a:lnTo>
                  <a:lnTo>
                    <a:pt x="0" y="21590"/>
                  </a:lnTo>
                  <a:lnTo>
                    <a:pt x="0" y="50800"/>
                  </a:lnTo>
                  <a:lnTo>
                    <a:pt x="3517" y="57150"/>
                  </a:lnTo>
                  <a:lnTo>
                    <a:pt x="8788" y="60960"/>
                  </a:lnTo>
                  <a:lnTo>
                    <a:pt x="3517" y="64770"/>
                  </a:lnTo>
                  <a:lnTo>
                    <a:pt x="0" y="71120"/>
                  </a:lnTo>
                  <a:lnTo>
                    <a:pt x="0" y="260350"/>
                  </a:lnTo>
                  <a:lnTo>
                    <a:pt x="1719" y="267970"/>
                  </a:lnTo>
                  <a:lnTo>
                    <a:pt x="6370" y="275590"/>
                  </a:lnTo>
                  <a:lnTo>
                    <a:pt x="13196" y="279400"/>
                  </a:lnTo>
                  <a:lnTo>
                    <a:pt x="21437" y="280670"/>
                  </a:lnTo>
                  <a:lnTo>
                    <a:pt x="204203" y="280670"/>
                  </a:lnTo>
                  <a:lnTo>
                    <a:pt x="212594" y="279400"/>
                  </a:lnTo>
                  <a:lnTo>
                    <a:pt x="219403" y="275590"/>
                  </a:lnTo>
                  <a:lnTo>
                    <a:pt x="220926" y="273050"/>
                  </a:lnTo>
                  <a:lnTo>
                    <a:pt x="14414" y="273050"/>
                  </a:lnTo>
                  <a:lnTo>
                    <a:pt x="8432" y="266700"/>
                  </a:lnTo>
                  <a:lnTo>
                    <a:pt x="8432" y="71120"/>
                  </a:lnTo>
                  <a:lnTo>
                    <a:pt x="14414" y="66040"/>
                  </a:lnTo>
                  <a:lnTo>
                    <a:pt x="222826" y="66040"/>
                  </a:lnTo>
                  <a:lnTo>
                    <a:pt x="222122" y="64770"/>
                  </a:lnTo>
                  <a:lnTo>
                    <a:pt x="216852" y="60960"/>
                  </a:lnTo>
                  <a:lnTo>
                    <a:pt x="222122" y="57150"/>
                  </a:lnTo>
                  <a:lnTo>
                    <a:pt x="14414" y="57150"/>
                  </a:lnTo>
                  <a:lnTo>
                    <a:pt x="8432" y="50800"/>
                  </a:lnTo>
                  <a:lnTo>
                    <a:pt x="8432" y="13970"/>
                  </a:lnTo>
                  <a:lnTo>
                    <a:pt x="14414" y="8890"/>
                  </a:lnTo>
                  <a:lnTo>
                    <a:pt x="220926" y="8890"/>
                  </a:lnTo>
                  <a:lnTo>
                    <a:pt x="219403" y="6350"/>
                  </a:lnTo>
                  <a:lnTo>
                    <a:pt x="212594" y="2540"/>
                  </a:lnTo>
                  <a:lnTo>
                    <a:pt x="204203" y="0"/>
                  </a:lnTo>
                  <a:close/>
                </a:path>
                <a:path w="282575" h="280669">
                  <a:moveTo>
                    <a:pt x="225640" y="251460"/>
                  </a:moveTo>
                  <a:lnTo>
                    <a:pt x="216852" y="251460"/>
                  </a:lnTo>
                  <a:lnTo>
                    <a:pt x="216852" y="266700"/>
                  </a:lnTo>
                  <a:lnTo>
                    <a:pt x="211226" y="273050"/>
                  </a:lnTo>
                  <a:lnTo>
                    <a:pt x="220926" y="273050"/>
                  </a:lnTo>
                  <a:lnTo>
                    <a:pt x="223971" y="267970"/>
                  </a:lnTo>
                  <a:lnTo>
                    <a:pt x="225640" y="260350"/>
                  </a:lnTo>
                  <a:lnTo>
                    <a:pt x="225640" y="251460"/>
                  </a:lnTo>
                  <a:close/>
                </a:path>
                <a:path w="282575" h="280669">
                  <a:moveTo>
                    <a:pt x="94068" y="182880"/>
                  </a:moveTo>
                  <a:lnTo>
                    <a:pt x="32359" y="182880"/>
                  </a:lnTo>
                  <a:lnTo>
                    <a:pt x="27825" y="186690"/>
                  </a:lnTo>
                  <a:lnTo>
                    <a:pt x="27825" y="248920"/>
                  </a:lnTo>
                  <a:lnTo>
                    <a:pt x="32359" y="254000"/>
                  </a:lnTo>
                  <a:lnTo>
                    <a:pt x="94068" y="254000"/>
                  </a:lnTo>
                  <a:lnTo>
                    <a:pt x="98602" y="248920"/>
                  </a:lnTo>
                  <a:lnTo>
                    <a:pt x="98602" y="245110"/>
                  </a:lnTo>
                  <a:lnTo>
                    <a:pt x="36537" y="245110"/>
                  </a:lnTo>
                  <a:lnTo>
                    <a:pt x="36537" y="191770"/>
                  </a:lnTo>
                  <a:lnTo>
                    <a:pt x="37236" y="190500"/>
                  </a:lnTo>
                  <a:lnTo>
                    <a:pt x="98602" y="190500"/>
                  </a:lnTo>
                  <a:lnTo>
                    <a:pt x="98602" y="186690"/>
                  </a:lnTo>
                  <a:lnTo>
                    <a:pt x="94068" y="182880"/>
                  </a:lnTo>
                  <a:close/>
                </a:path>
                <a:path w="282575" h="280669">
                  <a:moveTo>
                    <a:pt x="210883" y="86360"/>
                  </a:moveTo>
                  <a:lnTo>
                    <a:pt x="198577" y="86360"/>
                  </a:lnTo>
                  <a:lnTo>
                    <a:pt x="165674" y="92710"/>
                  </a:lnTo>
                  <a:lnTo>
                    <a:pt x="138869" y="110490"/>
                  </a:lnTo>
                  <a:lnTo>
                    <a:pt x="120829" y="137160"/>
                  </a:lnTo>
                  <a:lnTo>
                    <a:pt x="114223" y="168910"/>
                  </a:lnTo>
                  <a:lnTo>
                    <a:pt x="120829" y="201930"/>
                  </a:lnTo>
                  <a:lnTo>
                    <a:pt x="138869" y="228600"/>
                  </a:lnTo>
                  <a:lnTo>
                    <a:pt x="165674" y="246380"/>
                  </a:lnTo>
                  <a:lnTo>
                    <a:pt x="198577" y="254000"/>
                  </a:lnTo>
                  <a:lnTo>
                    <a:pt x="204901" y="254000"/>
                  </a:lnTo>
                  <a:lnTo>
                    <a:pt x="216852" y="251460"/>
                  </a:lnTo>
                  <a:lnTo>
                    <a:pt x="225640" y="251460"/>
                  </a:lnTo>
                  <a:lnTo>
                    <a:pt x="225640" y="248920"/>
                  </a:lnTo>
                  <a:lnTo>
                    <a:pt x="233251" y="245110"/>
                  </a:lnTo>
                  <a:lnTo>
                    <a:pt x="198577" y="245110"/>
                  </a:lnTo>
                  <a:lnTo>
                    <a:pt x="169126" y="238760"/>
                  </a:lnTo>
                  <a:lnTo>
                    <a:pt x="145111" y="222250"/>
                  </a:lnTo>
                  <a:lnTo>
                    <a:pt x="128938" y="198120"/>
                  </a:lnTo>
                  <a:lnTo>
                    <a:pt x="123012" y="168910"/>
                  </a:lnTo>
                  <a:lnTo>
                    <a:pt x="128938" y="139700"/>
                  </a:lnTo>
                  <a:lnTo>
                    <a:pt x="145111" y="116840"/>
                  </a:lnTo>
                  <a:lnTo>
                    <a:pt x="169126" y="100330"/>
                  </a:lnTo>
                  <a:lnTo>
                    <a:pt x="198577" y="93980"/>
                  </a:lnTo>
                  <a:lnTo>
                    <a:pt x="232490" y="93980"/>
                  </a:lnTo>
                  <a:lnTo>
                    <a:pt x="225640" y="90170"/>
                  </a:lnTo>
                  <a:lnTo>
                    <a:pt x="225640" y="87630"/>
                  </a:lnTo>
                  <a:lnTo>
                    <a:pt x="216852" y="87630"/>
                  </a:lnTo>
                  <a:lnTo>
                    <a:pt x="210883" y="86360"/>
                  </a:lnTo>
                  <a:close/>
                </a:path>
                <a:path w="282575" h="280669">
                  <a:moveTo>
                    <a:pt x="98602" y="190500"/>
                  </a:moveTo>
                  <a:lnTo>
                    <a:pt x="89534" y="190500"/>
                  </a:lnTo>
                  <a:lnTo>
                    <a:pt x="90233" y="191770"/>
                  </a:lnTo>
                  <a:lnTo>
                    <a:pt x="90233" y="245110"/>
                  </a:lnTo>
                  <a:lnTo>
                    <a:pt x="98602" y="245110"/>
                  </a:lnTo>
                  <a:lnTo>
                    <a:pt x="98602" y="190500"/>
                  </a:lnTo>
                  <a:close/>
                </a:path>
                <a:path w="282575" h="280669">
                  <a:moveTo>
                    <a:pt x="232490" y="93980"/>
                  </a:moveTo>
                  <a:lnTo>
                    <a:pt x="198577" y="93980"/>
                  </a:lnTo>
                  <a:lnTo>
                    <a:pt x="227877" y="100330"/>
                  </a:lnTo>
                  <a:lnTo>
                    <a:pt x="251909" y="116840"/>
                  </a:lnTo>
                  <a:lnTo>
                    <a:pt x="268166" y="139700"/>
                  </a:lnTo>
                  <a:lnTo>
                    <a:pt x="274142" y="168910"/>
                  </a:lnTo>
                  <a:lnTo>
                    <a:pt x="268166" y="198120"/>
                  </a:lnTo>
                  <a:lnTo>
                    <a:pt x="251909" y="222250"/>
                  </a:lnTo>
                  <a:lnTo>
                    <a:pt x="227877" y="238760"/>
                  </a:lnTo>
                  <a:lnTo>
                    <a:pt x="198577" y="245110"/>
                  </a:lnTo>
                  <a:lnTo>
                    <a:pt x="233251" y="245110"/>
                  </a:lnTo>
                  <a:lnTo>
                    <a:pt x="248472" y="237490"/>
                  </a:lnTo>
                  <a:lnTo>
                    <a:pt x="266495" y="218440"/>
                  </a:lnTo>
                  <a:lnTo>
                    <a:pt x="278324" y="195580"/>
                  </a:lnTo>
                  <a:lnTo>
                    <a:pt x="282575" y="168910"/>
                  </a:lnTo>
                  <a:lnTo>
                    <a:pt x="278324" y="143510"/>
                  </a:lnTo>
                  <a:lnTo>
                    <a:pt x="266495" y="120650"/>
                  </a:lnTo>
                  <a:lnTo>
                    <a:pt x="248472" y="102870"/>
                  </a:lnTo>
                  <a:lnTo>
                    <a:pt x="232490" y="93980"/>
                  </a:lnTo>
                  <a:close/>
                </a:path>
                <a:path w="282575" h="280669">
                  <a:moveTo>
                    <a:pt x="53860" y="200660"/>
                  </a:moveTo>
                  <a:lnTo>
                    <a:pt x="51422" y="200660"/>
                  </a:lnTo>
                  <a:lnTo>
                    <a:pt x="49669" y="203200"/>
                  </a:lnTo>
                  <a:lnTo>
                    <a:pt x="47929" y="204470"/>
                  </a:lnTo>
                  <a:lnTo>
                    <a:pt x="47929" y="207010"/>
                  </a:lnTo>
                  <a:lnTo>
                    <a:pt x="49669" y="209550"/>
                  </a:lnTo>
                  <a:lnTo>
                    <a:pt x="58051" y="217170"/>
                  </a:lnTo>
                  <a:lnTo>
                    <a:pt x="49669" y="226060"/>
                  </a:lnTo>
                  <a:lnTo>
                    <a:pt x="47929" y="227330"/>
                  </a:lnTo>
                  <a:lnTo>
                    <a:pt x="47929" y="229870"/>
                  </a:lnTo>
                  <a:lnTo>
                    <a:pt x="49669" y="232410"/>
                  </a:lnTo>
                  <a:lnTo>
                    <a:pt x="50368" y="232410"/>
                  </a:lnTo>
                  <a:lnTo>
                    <a:pt x="51765" y="233680"/>
                  </a:lnTo>
                  <a:lnTo>
                    <a:pt x="53517" y="233680"/>
                  </a:lnTo>
                  <a:lnTo>
                    <a:pt x="54559" y="232410"/>
                  </a:lnTo>
                  <a:lnTo>
                    <a:pt x="63982" y="223520"/>
                  </a:lnTo>
                  <a:lnTo>
                    <a:pt x="75904" y="223520"/>
                  </a:lnTo>
                  <a:lnTo>
                    <a:pt x="69926" y="217170"/>
                  </a:lnTo>
                  <a:lnTo>
                    <a:pt x="76900" y="210820"/>
                  </a:lnTo>
                  <a:lnTo>
                    <a:pt x="63982" y="210820"/>
                  </a:lnTo>
                  <a:lnTo>
                    <a:pt x="55613" y="203200"/>
                  </a:lnTo>
                  <a:lnTo>
                    <a:pt x="53860" y="200660"/>
                  </a:lnTo>
                  <a:close/>
                </a:path>
                <a:path w="282575" h="280669">
                  <a:moveTo>
                    <a:pt x="77597" y="232410"/>
                  </a:moveTo>
                  <a:lnTo>
                    <a:pt x="73063" y="232410"/>
                  </a:lnTo>
                  <a:lnTo>
                    <a:pt x="74104" y="233680"/>
                  </a:lnTo>
                  <a:lnTo>
                    <a:pt x="76555" y="233680"/>
                  </a:lnTo>
                  <a:lnTo>
                    <a:pt x="77597" y="232410"/>
                  </a:lnTo>
                  <a:close/>
                </a:path>
                <a:path w="282575" h="280669">
                  <a:moveTo>
                    <a:pt x="75904" y="223520"/>
                  </a:moveTo>
                  <a:lnTo>
                    <a:pt x="63982" y="223520"/>
                  </a:lnTo>
                  <a:lnTo>
                    <a:pt x="72364" y="232410"/>
                  </a:lnTo>
                  <a:lnTo>
                    <a:pt x="78295" y="232410"/>
                  </a:lnTo>
                  <a:lnTo>
                    <a:pt x="80048" y="229870"/>
                  </a:lnTo>
                  <a:lnTo>
                    <a:pt x="80048" y="227330"/>
                  </a:lnTo>
                  <a:lnTo>
                    <a:pt x="78295" y="226060"/>
                  </a:lnTo>
                  <a:lnTo>
                    <a:pt x="75904" y="223520"/>
                  </a:lnTo>
                  <a:close/>
                </a:path>
                <a:path w="282575" h="280669">
                  <a:moveTo>
                    <a:pt x="239204" y="125730"/>
                  </a:moveTo>
                  <a:lnTo>
                    <a:pt x="236372" y="125730"/>
                  </a:lnTo>
                  <a:lnTo>
                    <a:pt x="234962" y="127000"/>
                  </a:lnTo>
                  <a:lnTo>
                    <a:pt x="153060" y="208280"/>
                  </a:lnTo>
                  <a:lnTo>
                    <a:pt x="153060" y="210820"/>
                  </a:lnTo>
                  <a:lnTo>
                    <a:pt x="154470" y="212090"/>
                  </a:lnTo>
                  <a:lnTo>
                    <a:pt x="155524" y="213360"/>
                  </a:lnTo>
                  <a:lnTo>
                    <a:pt x="159765" y="213360"/>
                  </a:lnTo>
                  <a:lnTo>
                    <a:pt x="160820" y="212090"/>
                  </a:lnTo>
                  <a:lnTo>
                    <a:pt x="242379" y="130810"/>
                  </a:lnTo>
                  <a:lnTo>
                    <a:pt x="242379" y="128270"/>
                  </a:lnTo>
                  <a:lnTo>
                    <a:pt x="240969" y="127000"/>
                  </a:lnTo>
                  <a:lnTo>
                    <a:pt x="239204" y="125730"/>
                  </a:lnTo>
                  <a:close/>
                </a:path>
                <a:path w="282575" h="280669">
                  <a:moveTo>
                    <a:pt x="226352" y="175260"/>
                  </a:moveTo>
                  <a:lnTo>
                    <a:pt x="216484" y="175260"/>
                  </a:lnTo>
                  <a:lnTo>
                    <a:pt x="211543" y="177800"/>
                  </a:lnTo>
                  <a:lnTo>
                    <a:pt x="208076" y="180340"/>
                  </a:lnTo>
                  <a:lnTo>
                    <a:pt x="204266" y="184150"/>
                  </a:lnTo>
                  <a:lnTo>
                    <a:pt x="202526" y="189230"/>
                  </a:lnTo>
                  <a:lnTo>
                    <a:pt x="202526" y="199390"/>
                  </a:lnTo>
                  <a:lnTo>
                    <a:pt x="204266" y="204470"/>
                  </a:lnTo>
                  <a:lnTo>
                    <a:pt x="208076" y="207010"/>
                  </a:lnTo>
                  <a:lnTo>
                    <a:pt x="211543" y="212090"/>
                  </a:lnTo>
                  <a:lnTo>
                    <a:pt x="216738" y="213360"/>
                  </a:lnTo>
                  <a:lnTo>
                    <a:pt x="226440" y="213360"/>
                  </a:lnTo>
                  <a:lnTo>
                    <a:pt x="231292" y="212090"/>
                  </a:lnTo>
                  <a:lnTo>
                    <a:pt x="234759" y="207010"/>
                  </a:lnTo>
                  <a:lnTo>
                    <a:pt x="235831" y="205740"/>
                  </a:lnTo>
                  <a:lnTo>
                    <a:pt x="218122" y="205740"/>
                  </a:lnTo>
                  <a:lnTo>
                    <a:pt x="213969" y="201930"/>
                  </a:lnTo>
                  <a:lnTo>
                    <a:pt x="212229" y="199390"/>
                  </a:lnTo>
                  <a:lnTo>
                    <a:pt x="210845" y="196850"/>
                  </a:lnTo>
                  <a:lnTo>
                    <a:pt x="210845" y="191770"/>
                  </a:lnTo>
                  <a:lnTo>
                    <a:pt x="212229" y="189230"/>
                  </a:lnTo>
                  <a:lnTo>
                    <a:pt x="213969" y="186690"/>
                  </a:lnTo>
                  <a:lnTo>
                    <a:pt x="216052" y="184150"/>
                  </a:lnTo>
                  <a:lnTo>
                    <a:pt x="237331" y="184150"/>
                  </a:lnTo>
                  <a:lnTo>
                    <a:pt x="234759" y="180340"/>
                  </a:lnTo>
                  <a:lnTo>
                    <a:pt x="231292" y="177800"/>
                  </a:lnTo>
                  <a:lnTo>
                    <a:pt x="226352" y="175260"/>
                  </a:lnTo>
                  <a:close/>
                </a:path>
                <a:path w="282575" h="280669">
                  <a:moveTo>
                    <a:pt x="76555" y="200660"/>
                  </a:moveTo>
                  <a:lnTo>
                    <a:pt x="74104" y="200660"/>
                  </a:lnTo>
                  <a:lnTo>
                    <a:pt x="72364" y="203200"/>
                  </a:lnTo>
                  <a:lnTo>
                    <a:pt x="63982" y="210820"/>
                  </a:lnTo>
                  <a:lnTo>
                    <a:pt x="76900" y="210820"/>
                  </a:lnTo>
                  <a:lnTo>
                    <a:pt x="78295" y="209550"/>
                  </a:lnTo>
                  <a:lnTo>
                    <a:pt x="80048" y="207010"/>
                  </a:lnTo>
                  <a:lnTo>
                    <a:pt x="80048" y="204470"/>
                  </a:lnTo>
                  <a:lnTo>
                    <a:pt x="76555" y="200660"/>
                  </a:lnTo>
                  <a:close/>
                </a:path>
                <a:path w="282575" h="280669">
                  <a:moveTo>
                    <a:pt x="237331" y="184150"/>
                  </a:moveTo>
                  <a:lnTo>
                    <a:pt x="227139" y="184150"/>
                  </a:lnTo>
                  <a:lnTo>
                    <a:pt x="228866" y="186690"/>
                  </a:lnTo>
                  <a:lnTo>
                    <a:pt x="233032" y="190500"/>
                  </a:lnTo>
                  <a:lnTo>
                    <a:pt x="233032" y="198120"/>
                  </a:lnTo>
                  <a:lnTo>
                    <a:pt x="228866" y="201930"/>
                  </a:lnTo>
                  <a:lnTo>
                    <a:pt x="225056" y="205740"/>
                  </a:lnTo>
                  <a:lnTo>
                    <a:pt x="235831" y="205740"/>
                  </a:lnTo>
                  <a:lnTo>
                    <a:pt x="239045" y="201930"/>
                  </a:lnTo>
                  <a:lnTo>
                    <a:pt x="240474" y="194310"/>
                  </a:lnTo>
                  <a:lnTo>
                    <a:pt x="239045" y="186690"/>
                  </a:lnTo>
                  <a:lnTo>
                    <a:pt x="237331" y="184150"/>
                  </a:lnTo>
                  <a:close/>
                </a:path>
                <a:path w="282575" h="280669">
                  <a:moveTo>
                    <a:pt x="177088" y="125730"/>
                  </a:moveTo>
                  <a:lnTo>
                    <a:pt x="167131" y="125730"/>
                  </a:lnTo>
                  <a:lnTo>
                    <a:pt x="162140" y="127000"/>
                  </a:lnTo>
                  <a:lnTo>
                    <a:pt x="158648" y="130810"/>
                  </a:lnTo>
                  <a:lnTo>
                    <a:pt x="154812" y="134620"/>
                  </a:lnTo>
                  <a:lnTo>
                    <a:pt x="153060" y="139700"/>
                  </a:lnTo>
                  <a:lnTo>
                    <a:pt x="153060" y="149860"/>
                  </a:lnTo>
                  <a:lnTo>
                    <a:pt x="154812" y="153670"/>
                  </a:lnTo>
                  <a:lnTo>
                    <a:pt x="158648" y="158750"/>
                  </a:lnTo>
                  <a:lnTo>
                    <a:pt x="162140" y="162560"/>
                  </a:lnTo>
                  <a:lnTo>
                    <a:pt x="167043" y="163830"/>
                  </a:lnTo>
                  <a:lnTo>
                    <a:pt x="177177" y="163830"/>
                  </a:lnTo>
                  <a:lnTo>
                    <a:pt x="182067" y="162560"/>
                  </a:lnTo>
                  <a:lnTo>
                    <a:pt x="185572" y="158750"/>
                  </a:lnTo>
                  <a:lnTo>
                    <a:pt x="187221" y="156210"/>
                  </a:lnTo>
                  <a:lnTo>
                    <a:pt x="168783" y="156210"/>
                  </a:lnTo>
                  <a:lnTo>
                    <a:pt x="164592" y="152400"/>
                  </a:lnTo>
                  <a:lnTo>
                    <a:pt x="162496" y="149860"/>
                  </a:lnTo>
                  <a:lnTo>
                    <a:pt x="161442" y="147320"/>
                  </a:lnTo>
                  <a:lnTo>
                    <a:pt x="161442" y="140970"/>
                  </a:lnTo>
                  <a:lnTo>
                    <a:pt x="166687" y="134620"/>
                  </a:lnTo>
                  <a:lnTo>
                    <a:pt x="169481" y="133350"/>
                  </a:lnTo>
                  <a:lnTo>
                    <a:pt x="187221" y="133350"/>
                  </a:lnTo>
                  <a:lnTo>
                    <a:pt x="185572" y="130810"/>
                  </a:lnTo>
                  <a:lnTo>
                    <a:pt x="182067" y="127000"/>
                  </a:lnTo>
                  <a:lnTo>
                    <a:pt x="177088" y="125730"/>
                  </a:lnTo>
                  <a:close/>
                </a:path>
                <a:path w="282575" h="280669">
                  <a:moveTo>
                    <a:pt x="94068" y="85090"/>
                  </a:moveTo>
                  <a:lnTo>
                    <a:pt x="32359" y="85090"/>
                  </a:lnTo>
                  <a:lnTo>
                    <a:pt x="27825" y="90170"/>
                  </a:lnTo>
                  <a:lnTo>
                    <a:pt x="27825" y="151130"/>
                  </a:lnTo>
                  <a:lnTo>
                    <a:pt x="32359" y="156210"/>
                  </a:lnTo>
                  <a:lnTo>
                    <a:pt x="94068" y="156210"/>
                  </a:lnTo>
                  <a:lnTo>
                    <a:pt x="98602" y="151130"/>
                  </a:lnTo>
                  <a:lnTo>
                    <a:pt x="98602" y="147320"/>
                  </a:lnTo>
                  <a:lnTo>
                    <a:pt x="37236" y="147320"/>
                  </a:lnTo>
                  <a:lnTo>
                    <a:pt x="36537" y="146050"/>
                  </a:lnTo>
                  <a:lnTo>
                    <a:pt x="36537" y="93980"/>
                  </a:lnTo>
                  <a:lnTo>
                    <a:pt x="98602" y="93980"/>
                  </a:lnTo>
                  <a:lnTo>
                    <a:pt x="98602" y="90170"/>
                  </a:lnTo>
                  <a:lnTo>
                    <a:pt x="94068" y="85090"/>
                  </a:lnTo>
                  <a:close/>
                </a:path>
                <a:path w="282575" h="280669">
                  <a:moveTo>
                    <a:pt x="187221" y="133350"/>
                  </a:moveTo>
                  <a:lnTo>
                    <a:pt x="174726" y="133350"/>
                  </a:lnTo>
                  <a:lnTo>
                    <a:pt x="177520" y="134620"/>
                  </a:lnTo>
                  <a:lnTo>
                    <a:pt x="179628" y="137160"/>
                  </a:lnTo>
                  <a:lnTo>
                    <a:pt x="183819" y="140970"/>
                  </a:lnTo>
                  <a:lnTo>
                    <a:pt x="183819" y="147320"/>
                  </a:lnTo>
                  <a:lnTo>
                    <a:pt x="179628" y="152400"/>
                  </a:lnTo>
                  <a:lnTo>
                    <a:pt x="175780" y="156210"/>
                  </a:lnTo>
                  <a:lnTo>
                    <a:pt x="187221" y="156210"/>
                  </a:lnTo>
                  <a:lnTo>
                    <a:pt x="189694" y="152400"/>
                  </a:lnTo>
                  <a:lnTo>
                    <a:pt x="191068" y="144780"/>
                  </a:lnTo>
                  <a:lnTo>
                    <a:pt x="189694" y="137160"/>
                  </a:lnTo>
                  <a:lnTo>
                    <a:pt x="187221" y="133350"/>
                  </a:lnTo>
                  <a:close/>
                </a:path>
                <a:path w="282575" h="280669">
                  <a:moveTo>
                    <a:pt x="98602" y="93980"/>
                  </a:moveTo>
                  <a:lnTo>
                    <a:pt x="90233" y="93980"/>
                  </a:lnTo>
                  <a:lnTo>
                    <a:pt x="90233" y="146050"/>
                  </a:lnTo>
                  <a:lnTo>
                    <a:pt x="89534" y="147320"/>
                  </a:lnTo>
                  <a:lnTo>
                    <a:pt x="98602" y="147320"/>
                  </a:lnTo>
                  <a:lnTo>
                    <a:pt x="98602" y="93980"/>
                  </a:lnTo>
                  <a:close/>
                </a:path>
                <a:path w="282575" h="280669">
                  <a:moveTo>
                    <a:pt x="67373" y="124460"/>
                  </a:moveTo>
                  <a:lnTo>
                    <a:pt x="58712" y="124460"/>
                  </a:lnTo>
                  <a:lnTo>
                    <a:pt x="58712" y="137160"/>
                  </a:lnTo>
                  <a:lnTo>
                    <a:pt x="60782" y="139700"/>
                  </a:lnTo>
                  <a:lnTo>
                    <a:pt x="65646" y="139700"/>
                  </a:lnTo>
                  <a:lnTo>
                    <a:pt x="67373" y="137160"/>
                  </a:lnTo>
                  <a:lnTo>
                    <a:pt x="67373" y="124460"/>
                  </a:lnTo>
                  <a:close/>
                </a:path>
                <a:path w="282575" h="280669">
                  <a:moveTo>
                    <a:pt x="79514" y="116840"/>
                  </a:moveTo>
                  <a:lnTo>
                    <a:pt x="46913" y="116840"/>
                  </a:lnTo>
                  <a:lnTo>
                    <a:pt x="44831" y="118110"/>
                  </a:lnTo>
                  <a:lnTo>
                    <a:pt x="44831" y="123190"/>
                  </a:lnTo>
                  <a:lnTo>
                    <a:pt x="46913" y="124460"/>
                  </a:lnTo>
                  <a:lnTo>
                    <a:pt x="79514" y="124460"/>
                  </a:lnTo>
                  <a:lnTo>
                    <a:pt x="81597" y="123190"/>
                  </a:lnTo>
                  <a:lnTo>
                    <a:pt x="81597" y="118110"/>
                  </a:lnTo>
                  <a:lnTo>
                    <a:pt x="79514" y="116840"/>
                  </a:lnTo>
                  <a:close/>
                </a:path>
                <a:path w="282575" h="280669">
                  <a:moveTo>
                    <a:pt x="65646" y="102870"/>
                  </a:moveTo>
                  <a:lnTo>
                    <a:pt x="60782" y="102870"/>
                  </a:lnTo>
                  <a:lnTo>
                    <a:pt x="58712" y="104140"/>
                  </a:lnTo>
                  <a:lnTo>
                    <a:pt x="58712" y="116840"/>
                  </a:lnTo>
                  <a:lnTo>
                    <a:pt x="67373" y="116840"/>
                  </a:lnTo>
                  <a:lnTo>
                    <a:pt x="67373" y="104140"/>
                  </a:lnTo>
                  <a:lnTo>
                    <a:pt x="65646" y="102870"/>
                  </a:lnTo>
                  <a:close/>
                </a:path>
                <a:path w="282575" h="280669">
                  <a:moveTo>
                    <a:pt x="222826" y="66040"/>
                  </a:moveTo>
                  <a:lnTo>
                    <a:pt x="211226" y="66040"/>
                  </a:lnTo>
                  <a:lnTo>
                    <a:pt x="216852" y="71120"/>
                  </a:lnTo>
                  <a:lnTo>
                    <a:pt x="216852" y="87630"/>
                  </a:lnTo>
                  <a:lnTo>
                    <a:pt x="225640" y="87630"/>
                  </a:lnTo>
                  <a:lnTo>
                    <a:pt x="225640" y="71120"/>
                  </a:lnTo>
                  <a:lnTo>
                    <a:pt x="222826" y="66040"/>
                  </a:lnTo>
                  <a:close/>
                </a:path>
                <a:path w="282575" h="280669">
                  <a:moveTo>
                    <a:pt x="220926" y="8890"/>
                  </a:moveTo>
                  <a:lnTo>
                    <a:pt x="211226" y="8890"/>
                  </a:lnTo>
                  <a:lnTo>
                    <a:pt x="216852" y="13970"/>
                  </a:lnTo>
                  <a:lnTo>
                    <a:pt x="216852" y="50800"/>
                  </a:lnTo>
                  <a:lnTo>
                    <a:pt x="211226" y="57150"/>
                  </a:lnTo>
                  <a:lnTo>
                    <a:pt x="222122" y="57150"/>
                  </a:lnTo>
                  <a:lnTo>
                    <a:pt x="225640" y="50800"/>
                  </a:lnTo>
                  <a:lnTo>
                    <a:pt x="225640" y="21590"/>
                  </a:lnTo>
                  <a:lnTo>
                    <a:pt x="223971" y="13970"/>
                  </a:lnTo>
                  <a:lnTo>
                    <a:pt x="220926" y="8890"/>
                  </a:lnTo>
                  <a:close/>
                </a:path>
                <a:path w="282575" h="280669">
                  <a:moveTo>
                    <a:pt x="166293" y="29210"/>
                  </a:moveTo>
                  <a:lnTo>
                    <a:pt x="161467" y="29210"/>
                  </a:lnTo>
                  <a:lnTo>
                    <a:pt x="159245" y="31750"/>
                  </a:lnTo>
                  <a:lnTo>
                    <a:pt x="159245" y="36830"/>
                  </a:lnTo>
                  <a:lnTo>
                    <a:pt x="161467" y="38100"/>
                  </a:lnTo>
                  <a:lnTo>
                    <a:pt x="166293" y="38100"/>
                  </a:lnTo>
                  <a:lnTo>
                    <a:pt x="168148" y="36830"/>
                  </a:lnTo>
                  <a:lnTo>
                    <a:pt x="168148" y="31750"/>
                  </a:lnTo>
                  <a:lnTo>
                    <a:pt x="166293" y="29210"/>
                  </a:lnTo>
                  <a:close/>
                </a:path>
                <a:path w="282575" h="280669">
                  <a:moveTo>
                    <a:pt x="137655" y="35560"/>
                  </a:moveTo>
                  <a:lnTo>
                    <a:pt x="130975" y="35560"/>
                  </a:lnTo>
                  <a:lnTo>
                    <a:pt x="132092" y="36830"/>
                  </a:lnTo>
                  <a:lnTo>
                    <a:pt x="136918" y="36830"/>
                  </a:lnTo>
                  <a:lnTo>
                    <a:pt x="137655" y="35560"/>
                  </a:lnTo>
                  <a:close/>
                </a:path>
                <a:path w="282575" h="280669">
                  <a:moveTo>
                    <a:pt x="194564" y="35560"/>
                  </a:moveTo>
                  <a:lnTo>
                    <a:pt x="188493" y="35560"/>
                  </a:lnTo>
                  <a:lnTo>
                    <a:pt x="189217" y="36830"/>
                  </a:lnTo>
                  <a:lnTo>
                    <a:pt x="193852" y="36830"/>
                  </a:lnTo>
                  <a:lnTo>
                    <a:pt x="194564" y="35560"/>
                  </a:lnTo>
                  <a:close/>
                </a:path>
                <a:path w="282575" h="280669">
                  <a:moveTo>
                    <a:pt x="135801" y="27940"/>
                  </a:moveTo>
                  <a:lnTo>
                    <a:pt x="132842" y="27940"/>
                  </a:lnTo>
                  <a:lnTo>
                    <a:pt x="130975" y="29210"/>
                  </a:lnTo>
                  <a:lnTo>
                    <a:pt x="130238" y="30480"/>
                  </a:lnTo>
                  <a:lnTo>
                    <a:pt x="129870" y="31750"/>
                  </a:lnTo>
                  <a:lnTo>
                    <a:pt x="129870" y="34290"/>
                  </a:lnTo>
                  <a:lnTo>
                    <a:pt x="130238" y="35560"/>
                  </a:lnTo>
                  <a:lnTo>
                    <a:pt x="138404" y="35560"/>
                  </a:lnTo>
                  <a:lnTo>
                    <a:pt x="138772" y="34290"/>
                  </a:lnTo>
                  <a:lnTo>
                    <a:pt x="138772" y="31750"/>
                  </a:lnTo>
                  <a:lnTo>
                    <a:pt x="138404" y="30480"/>
                  </a:lnTo>
                  <a:lnTo>
                    <a:pt x="137655" y="29210"/>
                  </a:lnTo>
                  <a:lnTo>
                    <a:pt x="135801" y="27940"/>
                  </a:lnTo>
                  <a:close/>
                </a:path>
                <a:path w="282575" h="280669">
                  <a:moveTo>
                    <a:pt x="192786" y="27940"/>
                  </a:moveTo>
                  <a:lnTo>
                    <a:pt x="189928" y="27940"/>
                  </a:lnTo>
                  <a:lnTo>
                    <a:pt x="188493" y="29210"/>
                  </a:lnTo>
                  <a:lnTo>
                    <a:pt x="187426" y="30480"/>
                  </a:lnTo>
                  <a:lnTo>
                    <a:pt x="187070" y="31750"/>
                  </a:lnTo>
                  <a:lnTo>
                    <a:pt x="187070" y="34290"/>
                  </a:lnTo>
                  <a:lnTo>
                    <a:pt x="187426" y="35560"/>
                  </a:lnTo>
                  <a:lnTo>
                    <a:pt x="195275" y="35560"/>
                  </a:lnTo>
                  <a:lnTo>
                    <a:pt x="195986" y="34290"/>
                  </a:lnTo>
                  <a:lnTo>
                    <a:pt x="195986" y="31750"/>
                  </a:lnTo>
                  <a:lnTo>
                    <a:pt x="194564" y="29210"/>
                  </a:lnTo>
                  <a:lnTo>
                    <a:pt x="192786" y="27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00100" y="857238"/>
            <a:ext cx="4921667" cy="3751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Динамика</a:t>
            </a:r>
            <a:r>
              <a:rPr sz="800" b="1" spc="-1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по МСП</a:t>
            </a:r>
            <a:r>
              <a:rPr sz="800" b="1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и</a:t>
            </a:r>
            <a:r>
              <a:rPr sz="800" b="1" spc="-1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33E50"/>
                </a:solidFill>
                <a:latin typeface="Arial"/>
                <a:cs typeface="Arial"/>
              </a:rPr>
              <a:t>реализованным</a:t>
            </a:r>
            <a:r>
              <a:rPr sz="800" b="1" spc="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33E50"/>
                </a:solidFill>
                <a:latin typeface="Arial"/>
                <a:cs typeface="Arial"/>
              </a:rPr>
              <a:t>инвестиционным</a:t>
            </a:r>
            <a:r>
              <a:rPr sz="800" b="1" spc="1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33E50"/>
                </a:solidFill>
                <a:latin typeface="Arial"/>
                <a:cs typeface="Arial"/>
              </a:rPr>
              <a:t>проектам в </a:t>
            </a:r>
            <a:r>
              <a:rPr lang="ru-RU" sz="800" b="1" dirty="0">
                <a:solidFill>
                  <a:srgbClr val="333E50"/>
                </a:solidFill>
                <a:latin typeface="Arial"/>
                <a:cs typeface="Arial"/>
              </a:rPr>
              <a:t>Самойловском</a:t>
            </a:r>
            <a:r>
              <a:rPr sz="800" b="1" spc="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sz="800" b="1" spc="-10" dirty="0" err="1">
                <a:solidFill>
                  <a:srgbClr val="333E50"/>
                </a:solidFill>
                <a:latin typeface="Arial"/>
                <a:cs typeface="Arial"/>
              </a:rPr>
              <a:t>районе</a:t>
            </a:r>
            <a:endParaRPr sz="800" dirty="0">
              <a:latin typeface="Arial"/>
              <a:cs typeface="Arial"/>
            </a:endParaRPr>
          </a:p>
          <a:p>
            <a:pPr marR="66675" algn="r">
              <a:lnSpc>
                <a:spcPct val="100000"/>
              </a:lnSpc>
              <a:spcBef>
                <a:spcPts val="880"/>
              </a:spcBef>
              <a:tabLst>
                <a:tab pos="1248410" algn="l"/>
                <a:tab pos="2103755" algn="l"/>
              </a:tabLst>
            </a:pPr>
            <a:r>
              <a:rPr sz="1200" b="1" spc="-15" baseline="3472" dirty="0" err="1">
                <a:solidFill>
                  <a:srgbClr val="4471C4"/>
                </a:solidFill>
                <a:latin typeface="Arial"/>
                <a:cs typeface="Arial"/>
              </a:rPr>
              <a:t>Кол-</a:t>
            </a:r>
            <a:r>
              <a:rPr sz="1200" b="1" baseline="3472" dirty="0" err="1">
                <a:solidFill>
                  <a:srgbClr val="4471C4"/>
                </a:solidFill>
                <a:latin typeface="Arial"/>
                <a:cs typeface="Arial"/>
              </a:rPr>
              <a:t>во</a:t>
            </a:r>
            <a:r>
              <a:rPr sz="1200" b="1" spc="22" baseline="3472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5" baseline="3472" dirty="0" err="1">
                <a:solidFill>
                  <a:srgbClr val="4471C4"/>
                </a:solidFill>
                <a:latin typeface="Arial"/>
                <a:cs typeface="Arial"/>
              </a:rPr>
              <a:t>реал</a:t>
            </a:r>
            <a:r>
              <a:rPr sz="1200" b="1" spc="-15" baseline="3472" dirty="0">
                <a:solidFill>
                  <a:srgbClr val="4471C4"/>
                </a:solidFill>
                <a:latin typeface="Arial"/>
                <a:cs typeface="Arial"/>
              </a:rPr>
              <a:t>.</a:t>
            </a:r>
            <a:r>
              <a:rPr sz="1200" b="1" baseline="3472" dirty="0">
                <a:solidFill>
                  <a:srgbClr val="4471C4"/>
                </a:solidFill>
                <a:latin typeface="Arial"/>
                <a:cs typeface="Arial"/>
              </a:rPr>
              <a:t>	</a:t>
            </a:r>
            <a:r>
              <a:rPr sz="800" b="1" spc="-10" dirty="0" err="1">
                <a:solidFill>
                  <a:srgbClr val="538235"/>
                </a:solidFill>
                <a:latin typeface="Arial"/>
                <a:cs typeface="Arial"/>
              </a:rPr>
              <a:t>Рабочие</a:t>
            </a:r>
            <a:r>
              <a:rPr sz="800" b="1" dirty="0">
                <a:solidFill>
                  <a:srgbClr val="538235"/>
                </a:solidFill>
                <a:latin typeface="Arial"/>
                <a:cs typeface="Arial"/>
              </a:rPr>
              <a:t>	</a:t>
            </a:r>
            <a:r>
              <a:rPr sz="1200" b="1" spc="-15" baseline="3472" dirty="0" err="1">
                <a:solidFill>
                  <a:srgbClr val="333E4E"/>
                </a:solidFill>
                <a:latin typeface="Arial"/>
                <a:cs typeface="Arial"/>
              </a:rPr>
              <a:t>Инвестиции</a:t>
            </a:r>
            <a:r>
              <a:rPr sz="1200" b="1" spc="-15" baseline="3472" dirty="0">
                <a:solidFill>
                  <a:srgbClr val="333E4E"/>
                </a:solidFill>
                <a:latin typeface="Arial"/>
                <a:cs typeface="Arial"/>
              </a:rPr>
              <a:t>,</a:t>
            </a:r>
            <a:endParaRPr sz="1200" baseline="3472" dirty="0">
              <a:latin typeface="Arial"/>
              <a:cs typeface="Arial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785786" y="1357304"/>
          <a:ext cx="5357849" cy="1639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68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00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580"/>
                        </a:lnSpc>
                      </a:pPr>
                      <a:r>
                        <a:rPr sz="800" b="1" spc="-25" dirty="0">
                          <a:solidFill>
                            <a:srgbClr val="333E50"/>
                          </a:solidFill>
                          <a:latin typeface="Arial"/>
                          <a:cs typeface="Arial"/>
                        </a:rPr>
                        <a:t>МСП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ts val="890"/>
                        </a:lnSpc>
                      </a:pPr>
                      <a:r>
                        <a:rPr sz="8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инвестпроектов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915"/>
                        </a:lnSpc>
                      </a:pPr>
                      <a:r>
                        <a:rPr sz="800" b="1" spc="-10" dirty="0">
                          <a:solidFill>
                            <a:srgbClr val="538235"/>
                          </a:solidFill>
                          <a:latin typeface="Arial"/>
                          <a:cs typeface="Arial"/>
                        </a:rPr>
                        <a:t>места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ts val="890"/>
                        </a:lnSpc>
                      </a:pPr>
                      <a:r>
                        <a:rPr sz="800" b="1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800" b="1" spc="-25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03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2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20" dirty="0"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spc="-25" dirty="0">
                          <a:solidFill>
                            <a:srgbClr val="333E50"/>
                          </a:solidFill>
                          <a:latin typeface="Arial"/>
                          <a:cs typeface="Arial"/>
                        </a:rPr>
                        <a:t>421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b="1" spc="-5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spc="-2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b="1" spc="-10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775</a:t>
                      </a:r>
                      <a:r>
                        <a:rPr sz="1000" b="1" spc="-1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b="1" spc="-10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spc="-2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20" dirty="0">
                          <a:latin typeface="Arial"/>
                          <a:cs typeface="Arial"/>
                        </a:rPr>
                        <a:t>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25">
                          <a:solidFill>
                            <a:srgbClr val="333E5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1000" b="1" spc="-25" dirty="0">
                          <a:solidFill>
                            <a:srgbClr val="333E50"/>
                          </a:solidFill>
                          <a:latin typeface="Arial"/>
                          <a:cs typeface="Arial"/>
                        </a:rPr>
                        <a:t>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000" b="1" spc="-25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100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b="1" spc="-2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00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1000" b="1" spc="-20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1300</a:t>
                      </a:r>
                      <a:r>
                        <a:rPr sz="1000" b="1" spc="-2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b="1" spc="-20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00" b="1" spc="-2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20" dirty="0">
                          <a:latin typeface="Arial"/>
                          <a:cs typeface="Arial"/>
                        </a:rPr>
                        <a:t>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1000" b="1" spc="-25" dirty="0">
                          <a:solidFill>
                            <a:srgbClr val="333E50"/>
                          </a:solidFill>
                          <a:latin typeface="Arial"/>
                          <a:cs typeface="Arial"/>
                        </a:rPr>
                        <a:t>450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858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-RU" sz="1000" b="1" spc="-25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00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1000" b="1" spc="-2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sz="100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-RU" sz="1000" b="1" spc="-10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1034</a:t>
                      </a:r>
                      <a:r>
                        <a:rPr sz="1000" b="1" spc="-1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b="1" spc="-10" dirty="0">
                          <a:solidFill>
                            <a:srgbClr val="333E4E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1009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81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0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459</a:t>
                      </a:r>
                      <a:endParaRPr sz="10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000" b="1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000" b="1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1069,5</a:t>
                      </a:r>
                      <a:endParaRPr sz="10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1043608" y="195486"/>
            <a:ext cx="5715039" cy="4385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Социально – экономическое развитие</a:t>
            </a:r>
            <a:endParaRPr lang="ru-RU" sz="1800"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 dirty="0"/>
              <a:t>Инвестиционный</a:t>
            </a:r>
            <a:r>
              <a:rPr spc="-35" dirty="0"/>
              <a:t> </a:t>
            </a:r>
            <a:r>
              <a:t>профиль</a:t>
            </a:r>
            <a:r>
              <a:rPr spc="-5"/>
              <a:t> </a:t>
            </a:r>
            <a:endParaRPr spc="-20" dirty="0"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8643966" y="4857766"/>
            <a:ext cx="413165" cy="230832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ts val="1760"/>
              </a:lnSpc>
            </a:pPr>
            <a:fld id="{81D60167-4931-47E6-BA6A-407CBD079E47}" type="slidenum">
              <a:rPr spc="-50" dirty="0"/>
              <a:pPr marL="144780">
                <a:lnSpc>
                  <a:spcPts val="1760"/>
                </a:lnSpc>
              </a:pPr>
              <a:t>7</a:t>
            </a:fld>
            <a:endParaRPr spc="-50" dirty="0"/>
          </a:p>
        </p:txBody>
      </p:sp>
      <p:pic>
        <p:nvPicPr>
          <p:cNvPr id="54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graphicFrame>
        <p:nvGraphicFramePr>
          <p:cNvPr id="28" name="Диаграмма 27"/>
          <p:cNvGraphicFramePr/>
          <p:nvPr/>
        </p:nvGraphicFramePr>
        <p:xfrm>
          <a:off x="63795" y="2715766"/>
          <a:ext cx="35721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75200"/>
            <a:ext cx="9144000" cy="368300"/>
            <a:chOff x="0" y="4775200"/>
            <a:chExt cx="9144000" cy="368300"/>
          </a:xfrm>
        </p:grpSpPr>
        <p:sp>
          <p:nvSpPr>
            <p:cNvPr id="3" name="object 3"/>
            <p:cNvSpPr/>
            <p:nvPr/>
          </p:nvSpPr>
          <p:spPr>
            <a:xfrm>
              <a:off x="0" y="4776787"/>
              <a:ext cx="9144000" cy="367030"/>
            </a:xfrm>
            <a:custGeom>
              <a:avLst/>
              <a:gdLst/>
              <a:ahLst/>
              <a:cxnLst/>
              <a:rect l="l" t="t" r="r" b="b"/>
              <a:pathLst>
                <a:path w="9144000" h="367029">
                  <a:moveTo>
                    <a:pt x="9144000" y="36671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66710"/>
                  </a:lnTo>
                  <a:lnTo>
                    <a:pt x="9144000" y="36671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775199"/>
              <a:ext cx="6562725" cy="368300"/>
            </a:xfrm>
            <a:custGeom>
              <a:avLst/>
              <a:gdLst/>
              <a:ahLst/>
              <a:cxnLst/>
              <a:rect l="l" t="t" r="r" b="b"/>
              <a:pathLst>
                <a:path w="6562725" h="368300">
                  <a:moveTo>
                    <a:pt x="6396101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6357137" y="368300"/>
                  </a:lnTo>
                  <a:lnTo>
                    <a:pt x="6396101" y="0"/>
                  </a:lnTo>
                  <a:close/>
                </a:path>
                <a:path w="6562725" h="368300">
                  <a:moveTo>
                    <a:pt x="6562725" y="0"/>
                  </a:moveTo>
                  <a:lnTo>
                    <a:pt x="6481699" y="0"/>
                  </a:lnTo>
                  <a:lnTo>
                    <a:pt x="6441237" y="368300"/>
                  </a:lnTo>
                  <a:lnTo>
                    <a:pt x="6522148" y="368300"/>
                  </a:lnTo>
                  <a:lnTo>
                    <a:pt x="656272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9"/>
          <p:cNvGrpSpPr/>
          <p:nvPr/>
        </p:nvGrpSpPr>
        <p:grpSpPr>
          <a:xfrm>
            <a:off x="7596336" y="195486"/>
            <a:ext cx="495300" cy="495300"/>
            <a:chOff x="3265551" y="234950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3265551" y="23495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lnTo>
                    <a:pt x="197738" y="5031"/>
                  </a:lnTo>
                  <a:lnTo>
                    <a:pt x="151251" y="19460"/>
                  </a:lnTo>
                  <a:lnTo>
                    <a:pt x="109184" y="42293"/>
                  </a:lnTo>
                  <a:lnTo>
                    <a:pt x="72532" y="72532"/>
                  </a:lnTo>
                  <a:lnTo>
                    <a:pt x="42293" y="109184"/>
                  </a:lnTo>
                  <a:lnTo>
                    <a:pt x="19460" y="151251"/>
                  </a:lnTo>
                  <a:lnTo>
                    <a:pt x="5031" y="197738"/>
                  </a:lnTo>
                  <a:lnTo>
                    <a:pt x="0" y="247650"/>
                  </a:lnTo>
                  <a:lnTo>
                    <a:pt x="5031" y="297561"/>
                  </a:lnTo>
                  <a:lnTo>
                    <a:pt x="19460" y="344048"/>
                  </a:lnTo>
                  <a:lnTo>
                    <a:pt x="42293" y="386115"/>
                  </a:lnTo>
                  <a:lnTo>
                    <a:pt x="72532" y="422767"/>
                  </a:lnTo>
                  <a:lnTo>
                    <a:pt x="109184" y="453006"/>
                  </a:lnTo>
                  <a:lnTo>
                    <a:pt x="151251" y="475839"/>
                  </a:lnTo>
                  <a:lnTo>
                    <a:pt x="197738" y="490268"/>
                  </a:lnTo>
                  <a:lnTo>
                    <a:pt x="247650" y="495300"/>
                  </a:lnTo>
                  <a:lnTo>
                    <a:pt x="297525" y="490268"/>
                  </a:lnTo>
                  <a:lnTo>
                    <a:pt x="343995" y="475839"/>
                  </a:lnTo>
                  <a:lnTo>
                    <a:pt x="386060" y="453006"/>
                  </a:lnTo>
                  <a:lnTo>
                    <a:pt x="422719" y="422767"/>
                  </a:lnTo>
                  <a:lnTo>
                    <a:pt x="452973" y="386115"/>
                  </a:lnTo>
                  <a:lnTo>
                    <a:pt x="475821" y="344048"/>
                  </a:lnTo>
                  <a:lnTo>
                    <a:pt x="490263" y="297561"/>
                  </a:lnTo>
                  <a:lnTo>
                    <a:pt x="495300" y="247650"/>
                  </a:lnTo>
                  <a:lnTo>
                    <a:pt x="490263" y="197738"/>
                  </a:lnTo>
                  <a:lnTo>
                    <a:pt x="475821" y="151251"/>
                  </a:lnTo>
                  <a:lnTo>
                    <a:pt x="452973" y="109184"/>
                  </a:lnTo>
                  <a:lnTo>
                    <a:pt x="422719" y="72532"/>
                  </a:lnTo>
                  <a:lnTo>
                    <a:pt x="386060" y="42293"/>
                  </a:lnTo>
                  <a:lnTo>
                    <a:pt x="343995" y="19460"/>
                  </a:lnTo>
                  <a:lnTo>
                    <a:pt x="297525" y="5031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75025" y="346075"/>
              <a:ext cx="274955" cy="273050"/>
            </a:xfrm>
            <a:custGeom>
              <a:avLst/>
              <a:gdLst/>
              <a:ahLst/>
              <a:cxnLst/>
              <a:rect l="l" t="t" r="r" b="b"/>
              <a:pathLst>
                <a:path w="274954" h="273050">
                  <a:moveTo>
                    <a:pt x="39242" y="178308"/>
                  </a:moveTo>
                  <a:lnTo>
                    <a:pt x="2032" y="178308"/>
                  </a:lnTo>
                  <a:lnTo>
                    <a:pt x="0" y="180086"/>
                  </a:lnTo>
                  <a:lnTo>
                    <a:pt x="12" y="258836"/>
                  </a:lnTo>
                  <a:lnTo>
                    <a:pt x="2032" y="260476"/>
                  </a:lnTo>
                  <a:lnTo>
                    <a:pt x="38608" y="260476"/>
                  </a:lnTo>
                  <a:lnTo>
                    <a:pt x="47801" y="263298"/>
                  </a:lnTo>
                  <a:lnTo>
                    <a:pt x="66532" y="267525"/>
                  </a:lnTo>
                  <a:lnTo>
                    <a:pt x="92954" y="271371"/>
                  </a:lnTo>
                  <a:lnTo>
                    <a:pt x="125222" y="273050"/>
                  </a:lnTo>
                  <a:lnTo>
                    <a:pt x="158680" y="271071"/>
                  </a:lnTo>
                  <a:lnTo>
                    <a:pt x="193658" y="264149"/>
                  </a:lnTo>
                  <a:lnTo>
                    <a:pt x="103163" y="264149"/>
                  </a:lnTo>
                  <a:lnTo>
                    <a:pt x="64940" y="258825"/>
                  </a:lnTo>
                  <a:lnTo>
                    <a:pt x="43307" y="253491"/>
                  </a:lnTo>
                  <a:lnTo>
                    <a:pt x="43307" y="252475"/>
                  </a:lnTo>
                  <a:lnTo>
                    <a:pt x="8127" y="252475"/>
                  </a:lnTo>
                  <a:lnTo>
                    <a:pt x="8127" y="186436"/>
                  </a:lnTo>
                  <a:lnTo>
                    <a:pt x="114999" y="186436"/>
                  </a:lnTo>
                  <a:lnTo>
                    <a:pt x="114020" y="185916"/>
                  </a:lnTo>
                  <a:lnTo>
                    <a:pt x="100663" y="182086"/>
                  </a:lnTo>
                  <a:lnTo>
                    <a:pt x="77329" y="179351"/>
                  </a:lnTo>
                  <a:lnTo>
                    <a:pt x="39242" y="178308"/>
                  </a:lnTo>
                  <a:close/>
                </a:path>
                <a:path w="274954" h="273050">
                  <a:moveTo>
                    <a:pt x="273938" y="207772"/>
                  </a:moveTo>
                  <a:lnTo>
                    <a:pt x="262000" y="207772"/>
                  </a:lnTo>
                  <a:lnTo>
                    <a:pt x="264033" y="209423"/>
                  </a:lnTo>
                  <a:lnTo>
                    <a:pt x="265811" y="210820"/>
                  </a:lnTo>
                  <a:lnTo>
                    <a:pt x="266064" y="212471"/>
                  </a:lnTo>
                  <a:lnTo>
                    <a:pt x="206082" y="251520"/>
                  </a:lnTo>
                  <a:lnTo>
                    <a:pt x="152111" y="263641"/>
                  </a:lnTo>
                  <a:lnTo>
                    <a:pt x="103163" y="264149"/>
                  </a:lnTo>
                  <a:lnTo>
                    <a:pt x="193658" y="264149"/>
                  </a:lnTo>
                  <a:lnTo>
                    <a:pt x="229645" y="250493"/>
                  </a:lnTo>
                  <a:lnTo>
                    <a:pt x="265049" y="228091"/>
                  </a:lnTo>
                  <a:lnTo>
                    <a:pt x="274254" y="214884"/>
                  </a:lnTo>
                  <a:lnTo>
                    <a:pt x="274356" y="213233"/>
                  </a:lnTo>
                  <a:lnTo>
                    <a:pt x="274700" y="210820"/>
                  </a:lnTo>
                  <a:lnTo>
                    <a:pt x="273938" y="207772"/>
                  </a:lnTo>
                  <a:close/>
                </a:path>
                <a:path w="274954" h="273050">
                  <a:moveTo>
                    <a:pt x="43307" y="186436"/>
                  </a:moveTo>
                  <a:lnTo>
                    <a:pt x="34798" y="186436"/>
                  </a:lnTo>
                  <a:lnTo>
                    <a:pt x="34798" y="252475"/>
                  </a:lnTo>
                  <a:lnTo>
                    <a:pt x="43307" y="252475"/>
                  </a:lnTo>
                  <a:lnTo>
                    <a:pt x="43307" y="186436"/>
                  </a:lnTo>
                  <a:close/>
                </a:path>
                <a:path w="274954" h="273050">
                  <a:moveTo>
                    <a:pt x="112902" y="228091"/>
                  </a:moveTo>
                  <a:lnTo>
                    <a:pt x="110871" y="229742"/>
                  </a:lnTo>
                  <a:lnTo>
                    <a:pt x="110489" y="232155"/>
                  </a:lnTo>
                  <a:lnTo>
                    <a:pt x="110236" y="234187"/>
                  </a:lnTo>
                  <a:lnTo>
                    <a:pt x="111887" y="236220"/>
                  </a:lnTo>
                  <a:lnTo>
                    <a:pt x="124305" y="237700"/>
                  </a:lnTo>
                  <a:lnTo>
                    <a:pt x="133953" y="238664"/>
                  </a:lnTo>
                  <a:lnTo>
                    <a:pt x="142886" y="239295"/>
                  </a:lnTo>
                  <a:lnTo>
                    <a:pt x="151129" y="239522"/>
                  </a:lnTo>
                  <a:lnTo>
                    <a:pt x="159900" y="239226"/>
                  </a:lnTo>
                  <a:lnTo>
                    <a:pt x="167671" y="238394"/>
                  </a:lnTo>
                  <a:lnTo>
                    <a:pt x="174347" y="237110"/>
                  </a:lnTo>
                  <a:lnTo>
                    <a:pt x="179832" y="235458"/>
                  </a:lnTo>
                  <a:lnTo>
                    <a:pt x="180086" y="235458"/>
                  </a:lnTo>
                  <a:lnTo>
                    <a:pt x="199305" y="230997"/>
                  </a:lnTo>
                  <a:lnTo>
                    <a:pt x="157702" y="230997"/>
                  </a:lnTo>
                  <a:lnTo>
                    <a:pt x="139830" y="230764"/>
                  </a:lnTo>
                  <a:lnTo>
                    <a:pt x="115315" y="228473"/>
                  </a:lnTo>
                  <a:lnTo>
                    <a:pt x="112902" y="228091"/>
                  </a:lnTo>
                  <a:close/>
                </a:path>
                <a:path w="274954" h="273050">
                  <a:moveTo>
                    <a:pt x="114999" y="186436"/>
                  </a:moveTo>
                  <a:lnTo>
                    <a:pt x="43307" y="186436"/>
                  </a:lnTo>
                  <a:lnTo>
                    <a:pt x="77670" y="187582"/>
                  </a:lnTo>
                  <a:lnTo>
                    <a:pt x="98663" y="190087"/>
                  </a:lnTo>
                  <a:lnTo>
                    <a:pt x="110583" y="193401"/>
                  </a:lnTo>
                  <a:lnTo>
                    <a:pt x="117728" y="196976"/>
                  </a:lnTo>
                  <a:lnTo>
                    <a:pt x="124618" y="200578"/>
                  </a:lnTo>
                  <a:lnTo>
                    <a:pt x="134175" y="203501"/>
                  </a:lnTo>
                  <a:lnTo>
                    <a:pt x="149732" y="205353"/>
                  </a:lnTo>
                  <a:lnTo>
                    <a:pt x="174625" y="205739"/>
                  </a:lnTo>
                  <a:lnTo>
                    <a:pt x="179450" y="205739"/>
                  </a:lnTo>
                  <a:lnTo>
                    <a:pt x="182499" y="208787"/>
                  </a:lnTo>
                  <a:lnTo>
                    <a:pt x="184912" y="210820"/>
                  </a:lnTo>
                  <a:lnTo>
                    <a:pt x="185927" y="214884"/>
                  </a:lnTo>
                  <a:lnTo>
                    <a:pt x="185292" y="219583"/>
                  </a:lnTo>
                  <a:lnTo>
                    <a:pt x="185292" y="224662"/>
                  </a:lnTo>
                  <a:lnTo>
                    <a:pt x="177800" y="227457"/>
                  </a:lnTo>
                  <a:lnTo>
                    <a:pt x="177800" y="227711"/>
                  </a:lnTo>
                  <a:lnTo>
                    <a:pt x="170001" y="229776"/>
                  </a:lnTo>
                  <a:lnTo>
                    <a:pt x="157702" y="230997"/>
                  </a:lnTo>
                  <a:lnTo>
                    <a:pt x="199305" y="230997"/>
                  </a:lnTo>
                  <a:lnTo>
                    <a:pt x="201322" y="230528"/>
                  </a:lnTo>
                  <a:lnTo>
                    <a:pt x="219106" y="225075"/>
                  </a:lnTo>
                  <a:lnTo>
                    <a:pt x="221935" y="224027"/>
                  </a:lnTo>
                  <a:lnTo>
                    <a:pt x="193166" y="224027"/>
                  </a:lnTo>
                  <a:lnTo>
                    <a:pt x="193421" y="222630"/>
                  </a:lnTo>
                  <a:lnTo>
                    <a:pt x="193421" y="221614"/>
                  </a:lnTo>
                  <a:lnTo>
                    <a:pt x="193801" y="220345"/>
                  </a:lnTo>
                  <a:lnTo>
                    <a:pt x="194183" y="217932"/>
                  </a:lnTo>
                  <a:lnTo>
                    <a:pt x="193421" y="213867"/>
                  </a:lnTo>
                  <a:lnTo>
                    <a:pt x="203039" y="210923"/>
                  </a:lnTo>
                  <a:lnTo>
                    <a:pt x="211883" y="207740"/>
                  </a:lnTo>
                  <a:lnTo>
                    <a:pt x="215922" y="206121"/>
                  </a:lnTo>
                  <a:lnTo>
                    <a:pt x="190753" y="206121"/>
                  </a:lnTo>
                  <a:lnTo>
                    <a:pt x="189991" y="204724"/>
                  </a:lnTo>
                  <a:lnTo>
                    <a:pt x="189357" y="203708"/>
                  </a:lnTo>
                  <a:lnTo>
                    <a:pt x="188340" y="203073"/>
                  </a:lnTo>
                  <a:lnTo>
                    <a:pt x="182864" y="197358"/>
                  </a:lnTo>
                  <a:lnTo>
                    <a:pt x="174371" y="197358"/>
                  </a:lnTo>
                  <a:lnTo>
                    <a:pt x="151141" y="197246"/>
                  </a:lnTo>
                  <a:lnTo>
                    <a:pt x="136747" y="195707"/>
                  </a:lnTo>
                  <a:lnTo>
                    <a:pt x="128115" y="193214"/>
                  </a:lnTo>
                  <a:lnTo>
                    <a:pt x="122174" y="190246"/>
                  </a:lnTo>
                  <a:lnTo>
                    <a:pt x="114999" y="186436"/>
                  </a:lnTo>
                  <a:close/>
                </a:path>
                <a:path w="274954" h="273050">
                  <a:moveTo>
                    <a:pt x="257376" y="193548"/>
                  </a:moveTo>
                  <a:lnTo>
                    <a:pt x="245363" y="193548"/>
                  </a:lnTo>
                  <a:lnTo>
                    <a:pt x="247396" y="194945"/>
                  </a:lnTo>
                  <a:lnTo>
                    <a:pt x="249427" y="196596"/>
                  </a:lnTo>
                  <a:lnTo>
                    <a:pt x="249605" y="197246"/>
                  </a:lnTo>
                  <a:lnTo>
                    <a:pt x="249703" y="200578"/>
                  </a:lnTo>
                  <a:lnTo>
                    <a:pt x="248030" y="203326"/>
                  </a:lnTo>
                  <a:lnTo>
                    <a:pt x="244983" y="206121"/>
                  </a:lnTo>
                  <a:lnTo>
                    <a:pt x="243332" y="206755"/>
                  </a:lnTo>
                  <a:lnTo>
                    <a:pt x="242188" y="207137"/>
                  </a:lnTo>
                  <a:lnTo>
                    <a:pt x="232921" y="210990"/>
                  </a:lnTo>
                  <a:lnTo>
                    <a:pt x="221773" y="215296"/>
                  </a:lnTo>
                  <a:lnTo>
                    <a:pt x="208577" y="219745"/>
                  </a:lnTo>
                  <a:lnTo>
                    <a:pt x="193166" y="224027"/>
                  </a:lnTo>
                  <a:lnTo>
                    <a:pt x="221935" y="224027"/>
                  </a:lnTo>
                  <a:lnTo>
                    <a:pt x="233699" y="219670"/>
                  </a:lnTo>
                  <a:lnTo>
                    <a:pt x="245363" y="214884"/>
                  </a:lnTo>
                  <a:lnTo>
                    <a:pt x="253873" y="211200"/>
                  </a:lnTo>
                  <a:lnTo>
                    <a:pt x="262000" y="207772"/>
                  </a:lnTo>
                  <a:lnTo>
                    <a:pt x="273938" y="207772"/>
                  </a:lnTo>
                  <a:lnTo>
                    <a:pt x="273685" y="206755"/>
                  </a:lnTo>
                  <a:lnTo>
                    <a:pt x="267274" y="201422"/>
                  </a:lnTo>
                  <a:lnTo>
                    <a:pt x="257555" y="201422"/>
                  </a:lnTo>
                  <a:lnTo>
                    <a:pt x="258317" y="199389"/>
                  </a:lnTo>
                  <a:lnTo>
                    <a:pt x="257937" y="197992"/>
                  </a:lnTo>
                  <a:lnTo>
                    <a:pt x="257901" y="195452"/>
                  </a:lnTo>
                  <a:lnTo>
                    <a:pt x="257376" y="193548"/>
                  </a:lnTo>
                  <a:close/>
                </a:path>
                <a:path w="274954" h="273050">
                  <a:moveTo>
                    <a:pt x="247550" y="186642"/>
                  </a:moveTo>
                  <a:lnTo>
                    <a:pt x="241363" y="187293"/>
                  </a:lnTo>
                  <a:lnTo>
                    <a:pt x="233652" y="189896"/>
                  </a:lnTo>
                  <a:lnTo>
                    <a:pt x="224154" y="193928"/>
                  </a:lnTo>
                  <a:lnTo>
                    <a:pt x="216900" y="196851"/>
                  </a:lnTo>
                  <a:lnTo>
                    <a:pt x="208883" y="199977"/>
                  </a:lnTo>
                  <a:lnTo>
                    <a:pt x="200151" y="203126"/>
                  </a:lnTo>
                  <a:lnTo>
                    <a:pt x="190753" y="206121"/>
                  </a:lnTo>
                  <a:lnTo>
                    <a:pt x="215922" y="206121"/>
                  </a:lnTo>
                  <a:lnTo>
                    <a:pt x="219942" y="204509"/>
                  </a:lnTo>
                  <a:lnTo>
                    <a:pt x="227202" y="201422"/>
                  </a:lnTo>
                  <a:lnTo>
                    <a:pt x="234696" y="197992"/>
                  </a:lnTo>
                  <a:lnTo>
                    <a:pt x="245363" y="193548"/>
                  </a:lnTo>
                  <a:lnTo>
                    <a:pt x="257376" y="193548"/>
                  </a:lnTo>
                  <a:lnTo>
                    <a:pt x="256921" y="191897"/>
                  </a:lnTo>
                  <a:lnTo>
                    <a:pt x="252475" y="188467"/>
                  </a:lnTo>
                  <a:lnTo>
                    <a:pt x="247550" y="186642"/>
                  </a:lnTo>
                  <a:close/>
                </a:path>
                <a:path w="274954" h="273050">
                  <a:moveTo>
                    <a:pt x="23113" y="196341"/>
                  </a:moveTo>
                  <a:lnTo>
                    <a:pt x="18669" y="196341"/>
                  </a:lnTo>
                  <a:lnTo>
                    <a:pt x="16510" y="198500"/>
                  </a:lnTo>
                  <a:lnTo>
                    <a:pt x="16510" y="203200"/>
                  </a:lnTo>
                  <a:lnTo>
                    <a:pt x="18669" y="204977"/>
                  </a:lnTo>
                  <a:lnTo>
                    <a:pt x="23113" y="204977"/>
                  </a:lnTo>
                  <a:lnTo>
                    <a:pt x="25146" y="203200"/>
                  </a:lnTo>
                  <a:lnTo>
                    <a:pt x="25146" y="198500"/>
                  </a:lnTo>
                  <a:lnTo>
                    <a:pt x="23113" y="196341"/>
                  </a:lnTo>
                  <a:close/>
                </a:path>
                <a:path w="274954" h="273050">
                  <a:moveTo>
                    <a:pt x="266064" y="200405"/>
                  </a:moveTo>
                  <a:lnTo>
                    <a:pt x="262382" y="200405"/>
                  </a:lnTo>
                  <a:lnTo>
                    <a:pt x="257555" y="201422"/>
                  </a:lnTo>
                  <a:lnTo>
                    <a:pt x="267274" y="201422"/>
                  </a:lnTo>
                  <a:lnTo>
                    <a:pt x="266064" y="200405"/>
                  </a:lnTo>
                  <a:close/>
                </a:path>
                <a:path w="274954" h="273050">
                  <a:moveTo>
                    <a:pt x="272796" y="34416"/>
                  </a:moveTo>
                  <a:lnTo>
                    <a:pt x="268097" y="34416"/>
                  </a:lnTo>
                  <a:lnTo>
                    <a:pt x="265938" y="36575"/>
                  </a:lnTo>
                  <a:lnTo>
                    <a:pt x="265938" y="195452"/>
                  </a:lnTo>
                  <a:lnTo>
                    <a:pt x="268097" y="197485"/>
                  </a:lnTo>
                  <a:lnTo>
                    <a:pt x="272796" y="197485"/>
                  </a:lnTo>
                  <a:lnTo>
                    <a:pt x="274581" y="195579"/>
                  </a:lnTo>
                  <a:lnTo>
                    <a:pt x="274700" y="36575"/>
                  </a:lnTo>
                  <a:lnTo>
                    <a:pt x="272796" y="34416"/>
                  </a:lnTo>
                  <a:close/>
                </a:path>
                <a:path w="274954" h="273050">
                  <a:moveTo>
                    <a:pt x="182499" y="196976"/>
                  </a:moveTo>
                  <a:lnTo>
                    <a:pt x="174371" y="197358"/>
                  </a:lnTo>
                  <a:lnTo>
                    <a:pt x="182864" y="197358"/>
                  </a:lnTo>
                  <a:lnTo>
                    <a:pt x="182499" y="196976"/>
                  </a:lnTo>
                  <a:close/>
                </a:path>
                <a:path w="274954" h="273050">
                  <a:moveTo>
                    <a:pt x="194817" y="94487"/>
                  </a:moveTo>
                  <a:lnTo>
                    <a:pt x="189864" y="94487"/>
                  </a:lnTo>
                  <a:lnTo>
                    <a:pt x="187833" y="96138"/>
                  </a:lnTo>
                  <a:lnTo>
                    <a:pt x="187833" y="193928"/>
                  </a:lnTo>
                  <a:lnTo>
                    <a:pt x="189864" y="195961"/>
                  </a:lnTo>
                  <a:lnTo>
                    <a:pt x="194817" y="195961"/>
                  </a:lnTo>
                  <a:lnTo>
                    <a:pt x="196469" y="193928"/>
                  </a:lnTo>
                  <a:lnTo>
                    <a:pt x="196469" y="96138"/>
                  </a:lnTo>
                  <a:lnTo>
                    <a:pt x="194817" y="94487"/>
                  </a:lnTo>
                  <a:close/>
                </a:path>
                <a:path w="274954" h="273050">
                  <a:moveTo>
                    <a:pt x="155575" y="116966"/>
                  </a:moveTo>
                  <a:lnTo>
                    <a:pt x="150622" y="116966"/>
                  </a:lnTo>
                  <a:lnTo>
                    <a:pt x="148716" y="118617"/>
                  </a:lnTo>
                  <a:lnTo>
                    <a:pt x="148753" y="189896"/>
                  </a:lnTo>
                  <a:lnTo>
                    <a:pt x="150622" y="191515"/>
                  </a:lnTo>
                  <a:lnTo>
                    <a:pt x="155575" y="191515"/>
                  </a:lnTo>
                  <a:lnTo>
                    <a:pt x="157443" y="189896"/>
                  </a:lnTo>
                  <a:lnTo>
                    <a:pt x="157479" y="118617"/>
                  </a:lnTo>
                  <a:lnTo>
                    <a:pt x="155575" y="116966"/>
                  </a:lnTo>
                  <a:close/>
                </a:path>
                <a:path w="274954" h="273050">
                  <a:moveTo>
                    <a:pt x="233807" y="73405"/>
                  </a:moveTo>
                  <a:lnTo>
                    <a:pt x="228726" y="73405"/>
                  </a:lnTo>
                  <a:lnTo>
                    <a:pt x="226949" y="75184"/>
                  </a:lnTo>
                  <a:lnTo>
                    <a:pt x="226949" y="183514"/>
                  </a:lnTo>
                  <a:lnTo>
                    <a:pt x="228726" y="185547"/>
                  </a:lnTo>
                  <a:lnTo>
                    <a:pt x="233807" y="185547"/>
                  </a:lnTo>
                  <a:lnTo>
                    <a:pt x="235585" y="183514"/>
                  </a:lnTo>
                  <a:lnTo>
                    <a:pt x="235585" y="75184"/>
                  </a:lnTo>
                  <a:lnTo>
                    <a:pt x="233807" y="73405"/>
                  </a:lnTo>
                  <a:close/>
                </a:path>
                <a:path w="274954" h="273050">
                  <a:moveTo>
                    <a:pt x="116332" y="149860"/>
                  </a:moveTo>
                  <a:lnTo>
                    <a:pt x="111378" y="149860"/>
                  </a:lnTo>
                  <a:lnTo>
                    <a:pt x="109727" y="151637"/>
                  </a:lnTo>
                  <a:lnTo>
                    <a:pt x="109727" y="177419"/>
                  </a:lnTo>
                  <a:lnTo>
                    <a:pt x="111378" y="179577"/>
                  </a:lnTo>
                  <a:lnTo>
                    <a:pt x="116332" y="179577"/>
                  </a:lnTo>
                  <a:lnTo>
                    <a:pt x="118363" y="177419"/>
                  </a:lnTo>
                  <a:lnTo>
                    <a:pt x="118363" y="151637"/>
                  </a:lnTo>
                  <a:lnTo>
                    <a:pt x="116332" y="149860"/>
                  </a:lnTo>
                  <a:close/>
                </a:path>
                <a:path w="274954" h="273050">
                  <a:moveTo>
                    <a:pt x="99822" y="114300"/>
                  </a:moveTo>
                  <a:lnTo>
                    <a:pt x="97027" y="114300"/>
                  </a:lnTo>
                  <a:lnTo>
                    <a:pt x="95630" y="115950"/>
                  </a:lnTo>
                  <a:lnTo>
                    <a:pt x="49784" y="161925"/>
                  </a:lnTo>
                  <a:lnTo>
                    <a:pt x="48133" y="163195"/>
                  </a:lnTo>
                  <a:lnTo>
                    <a:pt x="48133" y="165988"/>
                  </a:lnTo>
                  <a:lnTo>
                    <a:pt x="49784" y="167639"/>
                  </a:lnTo>
                  <a:lnTo>
                    <a:pt x="50419" y="168401"/>
                  </a:lnTo>
                  <a:lnTo>
                    <a:pt x="51435" y="169037"/>
                  </a:lnTo>
                  <a:lnTo>
                    <a:pt x="53848" y="169037"/>
                  </a:lnTo>
                  <a:lnTo>
                    <a:pt x="54863" y="168401"/>
                  </a:lnTo>
                  <a:lnTo>
                    <a:pt x="98425" y="124840"/>
                  </a:lnTo>
                  <a:lnTo>
                    <a:pt x="110267" y="124840"/>
                  </a:lnTo>
                  <a:lnTo>
                    <a:pt x="99822" y="114300"/>
                  </a:lnTo>
                  <a:close/>
                </a:path>
                <a:path w="274954" h="273050">
                  <a:moveTo>
                    <a:pt x="110267" y="124840"/>
                  </a:moveTo>
                  <a:lnTo>
                    <a:pt x="98425" y="124840"/>
                  </a:lnTo>
                  <a:lnTo>
                    <a:pt x="112395" y="138811"/>
                  </a:lnTo>
                  <a:lnTo>
                    <a:pt x="115062" y="138811"/>
                  </a:lnTo>
                  <a:lnTo>
                    <a:pt x="116459" y="137033"/>
                  </a:lnTo>
                  <a:lnTo>
                    <a:pt x="125255" y="128270"/>
                  </a:lnTo>
                  <a:lnTo>
                    <a:pt x="113664" y="128270"/>
                  </a:lnTo>
                  <a:lnTo>
                    <a:pt x="110267" y="124840"/>
                  </a:lnTo>
                  <a:close/>
                </a:path>
                <a:path w="274954" h="273050">
                  <a:moveTo>
                    <a:pt x="184023" y="60198"/>
                  </a:moveTo>
                  <a:lnTo>
                    <a:pt x="181737" y="60198"/>
                  </a:lnTo>
                  <a:lnTo>
                    <a:pt x="179959" y="61849"/>
                  </a:lnTo>
                  <a:lnTo>
                    <a:pt x="113664" y="128270"/>
                  </a:lnTo>
                  <a:lnTo>
                    <a:pt x="125255" y="128270"/>
                  </a:lnTo>
                  <a:lnTo>
                    <a:pt x="183007" y="70738"/>
                  </a:lnTo>
                  <a:lnTo>
                    <a:pt x="194855" y="70738"/>
                  </a:lnTo>
                  <a:lnTo>
                    <a:pt x="185800" y="61849"/>
                  </a:lnTo>
                  <a:lnTo>
                    <a:pt x="184023" y="60198"/>
                  </a:lnTo>
                  <a:close/>
                </a:path>
                <a:path w="274954" h="273050">
                  <a:moveTo>
                    <a:pt x="194855" y="70738"/>
                  </a:moveTo>
                  <a:lnTo>
                    <a:pt x="183007" y="70738"/>
                  </a:lnTo>
                  <a:lnTo>
                    <a:pt x="196596" y="84074"/>
                  </a:lnTo>
                  <a:lnTo>
                    <a:pt x="198374" y="86105"/>
                  </a:lnTo>
                  <a:lnTo>
                    <a:pt x="200787" y="86105"/>
                  </a:lnTo>
                  <a:lnTo>
                    <a:pt x="202437" y="84074"/>
                  </a:lnTo>
                  <a:lnTo>
                    <a:pt x="210978" y="75564"/>
                  </a:lnTo>
                  <a:lnTo>
                    <a:pt x="199771" y="75564"/>
                  </a:lnTo>
                  <a:lnTo>
                    <a:pt x="194855" y="70738"/>
                  </a:lnTo>
                  <a:close/>
                </a:path>
                <a:path w="274954" h="273050">
                  <a:moveTo>
                    <a:pt x="140335" y="0"/>
                  </a:moveTo>
                  <a:lnTo>
                    <a:pt x="42545" y="0"/>
                  </a:lnTo>
                  <a:lnTo>
                    <a:pt x="40512" y="2032"/>
                  </a:lnTo>
                  <a:lnTo>
                    <a:pt x="40512" y="62229"/>
                  </a:lnTo>
                  <a:lnTo>
                    <a:pt x="42545" y="64262"/>
                  </a:lnTo>
                  <a:lnTo>
                    <a:pt x="114300" y="64262"/>
                  </a:lnTo>
                  <a:lnTo>
                    <a:pt x="135636" y="81407"/>
                  </a:lnTo>
                  <a:lnTo>
                    <a:pt x="136271" y="81787"/>
                  </a:lnTo>
                  <a:lnTo>
                    <a:pt x="137287" y="82041"/>
                  </a:lnTo>
                  <a:lnTo>
                    <a:pt x="138684" y="82041"/>
                  </a:lnTo>
                  <a:lnTo>
                    <a:pt x="139319" y="81787"/>
                  </a:lnTo>
                  <a:lnTo>
                    <a:pt x="140080" y="81787"/>
                  </a:lnTo>
                  <a:lnTo>
                    <a:pt x="141350" y="81025"/>
                  </a:lnTo>
                  <a:lnTo>
                    <a:pt x="142366" y="79375"/>
                  </a:lnTo>
                  <a:lnTo>
                    <a:pt x="142366" y="69469"/>
                  </a:lnTo>
                  <a:lnTo>
                    <a:pt x="133985" y="69469"/>
                  </a:lnTo>
                  <a:lnTo>
                    <a:pt x="118110" y="56769"/>
                  </a:lnTo>
                  <a:lnTo>
                    <a:pt x="117728" y="56134"/>
                  </a:lnTo>
                  <a:lnTo>
                    <a:pt x="116332" y="55752"/>
                  </a:lnTo>
                  <a:lnTo>
                    <a:pt x="49022" y="55752"/>
                  </a:lnTo>
                  <a:lnTo>
                    <a:pt x="49022" y="8509"/>
                  </a:lnTo>
                  <a:lnTo>
                    <a:pt x="142366" y="8509"/>
                  </a:lnTo>
                  <a:lnTo>
                    <a:pt x="142366" y="2032"/>
                  </a:lnTo>
                  <a:lnTo>
                    <a:pt x="140335" y="0"/>
                  </a:lnTo>
                  <a:close/>
                </a:path>
                <a:path w="274954" h="273050">
                  <a:moveTo>
                    <a:pt x="270128" y="7492"/>
                  </a:moveTo>
                  <a:lnTo>
                    <a:pt x="267335" y="7492"/>
                  </a:lnTo>
                  <a:lnTo>
                    <a:pt x="266064" y="9144"/>
                  </a:lnTo>
                  <a:lnTo>
                    <a:pt x="199771" y="75564"/>
                  </a:lnTo>
                  <a:lnTo>
                    <a:pt x="210978" y="75564"/>
                  </a:lnTo>
                  <a:lnTo>
                    <a:pt x="271779" y="14986"/>
                  </a:lnTo>
                  <a:lnTo>
                    <a:pt x="273176" y="13335"/>
                  </a:lnTo>
                  <a:lnTo>
                    <a:pt x="273176" y="10540"/>
                  </a:lnTo>
                  <a:lnTo>
                    <a:pt x="270128" y="7492"/>
                  </a:lnTo>
                  <a:close/>
                </a:path>
                <a:path w="274954" h="273050">
                  <a:moveTo>
                    <a:pt x="142366" y="8509"/>
                  </a:moveTo>
                  <a:lnTo>
                    <a:pt x="133985" y="8509"/>
                  </a:lnTo>
                  <a:lnTo>
                    <a:pt x="133985" y="69469"/>
                  </a:lnTo>
                  <a:lnTo>
                    <a:pt x="142366" y="69469"/>
                  </a:lnTo>
                  <a:lnTo>
                    <a:pt x="142366" y="85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12"/>
          <p:cNvGrpSpPr/>
          <p:nvPr/>
        </p:nvGrpSpPr>
        <p:grpSpPr>
          <a:xfrm>
            <a:off x="4932040" y="699542"/>
            <a:ext cx="495300" cy="495300"/>
            <a:chOff x="6030976" y="234950"/>
            <a:chExt cx="495300" cy="495300"/>
          </a:xfrm>
        </p:grpSpPr>
        <p:sp>
          <p:nvSpPr>
            <p:cNvPr id="13" name="object 13"/>
            <p:cNvSpPr/>
            <p:nvPr/>
          </p:nvSpPr>
          <p:spPr>
            <a:xfrm>
              <a:off x="6030976" y="23495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lnTo>
                    <a:pt x="197738" y="5031"/>
                  </a:lnTo>
                  <a:lnTo>
                    <a:pt x="151251" y="19460"/>
                  </a:lnTo>
                  <a:lnTo>
                    <a:pt x="109184" y="42293"/>
                  </a:lnTo>
                  <a:lnTo>
                    <a:pt x="72532" y="72532"/>
                  </a:lnTo>
                  <a:lnTo>
                    <a:pt x="42293" y="109184"/>
                  </a:lnTo>
                  <a:lnTo>
                    <a:pt x="19460" y="151251"/>
                  </a:lnTo>
                  <a:lnTo>
                    <a:pt x="5031" y="197738"/>
                  </a:lnTo>
                  <a:lnTo>
                    <a:pt x="0" y="247650"/>
                  </a:lnTo>
                  <a:lnTo>
                    <a:pt x="5031" y="297561"/>
                  </a:lnTo>
                  <a:lnTo>
                    <a:pt x="19460" y="344048"/>
                  </a:lnTo>
                  <a:lnTo>
                    <a:pt x="42293" y="386115"/>
                  </a:lnTo>
                  <a:lnTo>
                    <a:pt x="72532" y="422767"/>
                  </a:lnTo>
                  <a:lnTo>
                    <a:pt x="109184" y="453006"/>
                  </a:lnTo>
                  <a:lnTo>
                    <a:pt x="151251" y="475839"/>
                  </a:lnTo>
                  <a:lnTo>
                    <a:pt x="197738" y="490268"/>
                  </a:lnTo>
                  <a:lnTo>
                    <a:pt x="247650" y="495300"/>
                  </a:lnTo>
                  <a:lnTo>
                    <a:pt x="297525" y="490268"/>
                  </a:lnTo>
                  <a:lnTo>
                    <a:pt x="343995" y="475839"/>
                  </a:lnTo>
                  <a:lnTo>
                    <a:pt x="386060" y="453006"/>
                  </a:lnTo>
                  <a:lnTo>
                    <a:pt x="422719" y="422767"/>
                  </a:lnTo>
                  <a:lnTo>
                    <a:pt x="452973" y="386115"/>
                  </a:lnTo>
                  <a:lnTo>
                    <a:pt x="475821" y="344048"/>
                  </a:lnTo>
                  <a:lnTo>
                    <a:pt x="490263" y="297561"/>
                  </a:lnTo>
                  <a:lnTo>
                    <a:pt x="495300" y="247650"/>
                  </a:lnTo>
                  <a:lnTo>
                    <a:pt x="490263" y="197738"/>
                  </a:lnTo>
                  <a:lnTo>
                    <a:pt x="475821" y="151251"/>
                  </a:lnTo>
                  <a:lnTo>
                    <a:pt x="452973" y="109184"/>
                  </a:lnTo>
                  <a:lnTo>
                    <a:pt x="422719" y="72532"/>
                  </a:lnTo>
                  <a:lnTo>
                    <a:pt x="386060" y="42293"/>
                  </a:lnTo>
                  <a:lnTo>
                    <a:pt x="343995" y="19460"/>
                  </a:lnTo>
                  <a:lnTo>
                    <a:pt x="297525" y="5031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9025" y="344551"/>
              <a:ext cx="274955" cy="274955"/>
            </a:xfrm>
            <a:custGeom>
              <a:avLst/>
              <a:gdLst/>
              <a:ahLst/>
              <a:cxnLst/>
              <a:rect l="l" t="t" r="r" b="b"/>
              <a:pathLst>
                <a:path w="274954" h="274955">
                  <a:moveTo>
                    <a:pt x="198500" y="0"/>
                  </a:moveTo>
                  <a:lnTo>
                    <a:pt x="20827" y="0"/>
                  </a:lnTo>
                  <a:lnTo>
                    <a:pt x="12698" y="1664"/>
                  </a:lnTo>
                  <a:lnTo>
                    <a:pt x="6080" y="6175"/>
                  </a:lnTo>
                  <a:lnTo>
                    <a:pt x="1629" y="12805"/>
                  </a:lnTo>
                  <a:lnTo>
                    <a:pt x="0" y="20827"/>
                  </a:lnTo>
                  <a:lnTo>
                    <a:pt x="0" y="254126"/>
                  </a:lnTo>
                  <a:lnTo>
                    <a:pt x="1629" y="262036"/>
                  </a:lnTo>
                  <a:lnTo>
                    <a:pt x="6080" y="268541"/>
                  </a:lnTo>
                  <a:lnTo>
                    <a:pt x="12698" y="272950"/>
                  </a:lnTo>
                  <a:lnTo>
                    <a:pt x="20827" y="274574"/>
                  </a:lnTo>
                  <a:lnTo>
                    <a:pt x="198500" y="274574"/>
                  </a:lnTo>
                  <a:lnTo>
                    <a:pt x="206410" y="272950"/>
                  </a:lnTo>
                  <a:lnTo>
                    <a:pt x="212915" y="268541"/>
                  </a:lnTo>
                  <a:lnTo>
                    <a:pt x="214422" y="266319"/>
                  </a:lnTo>
                  <a:lnTo>
                    <a:pt x="13715" y="266319"/>
                  </a:lnTo>
                  <a:lnTo>
                    <a:pt x="8254" y="260858"/>
                  </a:lnTo>
                  <a:lnTo>
                    <a:pt x="8254" y="13970"/>
                  </a:lnTo>
                  <a:lnTo>
                    <a:pt x="13715" y="8509"/>
                  </a:lnTo>
                  <a:lnTo>
                    <a:pt x="214467" y="8509"/>
                  </a:lnTo>
                  <a:lnTo>
                    <a:pt x="212915" y="6175"/>
                  </a:lnTo>
                  <a:lnTo>
                    <a:pt x="206410" y="1664"/>
                  </a:lnTo>
                  <a:lnTo>
                    <a:pt x="198500" y="0"/>
                  </a:lnTo>
                  <a:close/>
                </a:path>
                <a:path w="274954" h="274955">
                  <a:moveTo>
                    <a:pt x="218948" y="242062"/>
                  </a:moveTo>
                  <a:lnTo>
                    <a:pt x="210820" y="242062"/>
                  </a:lnTo>
                  <a:lnTo>
                    <a:pt x="210820" y="260858"/>
                  </a:lnTo>
                  <a:lnTo>
                    <a:pt x="205232" y="266319"/>
                  </a:lnTo>
                  <a:lnTo>
                    <a:pt x="214422" y="266319"/>
                  </a:lnTo>
                  <a:lnTo>
                    <a:pt x="217324" y="262036"/>
                  </a:lnTo>
                  <a:lnTo>
                    <a:pt x="218948" y="254126"/>
                  </a:lnTo>
                  <a:lnTo>
                    <a:pt x="218948" y="242062"/>
                  </a:lnTo>
                  <a:close/>
                </a:path>
                <a:path w="274954" h="274955">
                  <a:moveTo>
                    <a:pt x="181737" y="61468"/>
                  </a:moveTo>
                  <a:lnTo>
                    <a:pt x="145565" y="68718"/>
                  </a:lnTo>
                  <a:lnTo>
                    <a:pt x="116014" y="88519"/>
                  </a:lnTo>
                  <a:lnTo>
                    <a:pt x="96083" y="117939"/>
                  </a:lnTo>
                  <a:lnTo>
                    <a:pt x="88773" y="154050"/>
                  </a:lnTo>
                  <a:lnTo>
                    <a:pt x="96083" y="190148"/>
                  </a:lnTo>
                  <a:lnTo>
                    <a:pt x="116014" y="219662"/>
                  </a:lnTo>
                  <a:lnTo>
                    <a:pt x="145565" y="239579"/>
                  </a:lnTo>
                  <a:lnTo>
                    <a:pt x="181737" y="246887"/>
                  </a:lnTo>
                  <a:lnTo>
                    <a:pt x="189156" y="246616"/>
                  </a:lnTo>
                  <a:lnTo>
                    <a:pt x="196516" y="245760"/>
                  </a:lnTo>
                  <a:lnTo>
                    <a:pt x="203757" y="244262"/>
                  </a:lnTo>
                  <a:lnTo>
                    <a:pt x="210820" y="242062"/>
                  </a:lnTo>
                  <a:lnTo>
                    <a:pt x="218948" y="242062"/>
                  </a:lnTo>
                  <a:lnTo>
                    <a:pt x="218948" y="239013"/>
                  </a:lnTo>
                  <a:lnTo>
                    <a:pt x="219356" y="238760"/>
                  </a:lnTo>
                  <a:lnTo>
                    <a:pt x="181737" y="238760"/>
                  </a:lnTo>
                  <a:lnTo>
                    <a:pt x="162127" y="236472"/>
                  </a:lnTo>
                  <a:lnTo>
                    <a:pt x="144208" y="229981"/>
                  </a:lnTo>
                  <a:lnTo>
                    <a:pt x="128480" y="219846"/>
                  </a:lnTo>
                  <a:lnTo>
                    <a:pt x="115442" y="206628"/>
                  </a:lnTo>
                  <a:lnTo>
                    <a:pt x="125044" y="199771"/>
                  </a:lnTo>
                  <a:lnTo>
                    <a:pt x="110616" y="199771"/>
                  </a:lnTo>
                  <a:lnTo>
                    <a:pt x="104903" y="189555"/>
                  </a:lnTo>
                  <a:lnTo>
                    <a:pt x="100631" y="178435"/>
                  </a:lnTo>
                  <a:lnTo>
                    <a:pt x="97954" y="166552"/>
                  </a:lnTo>
                  <a:lnTo>
                    <a:pt x="97027" y="154050"/>
                  </a:lnTo>
                  <a:lnTo>
                    <a:pt x="103324" y="122174"/>
                  </a:lnTo>
                  <a:lnTo>
                    <a:pt x="120538" y="95821"/>
                  </a:lnTo>
                  <a:lnTo>
                    <a:pt x="146159" y="77470"/>
                  </a:lnTo>
                  <a:lnTo>
                    <a:pt x="177673" y="69596"/>
                  </a:lnTo>
                  <a:lnTo>
                    <a:pt x="219961" y="69596"/>
                  </a:lnTo>
                  <a:lnTo>
                    <a:pt x="218948" y="68961"/>
                  </a:lnTo>
                  <a:lnTo>
                    <a:pt x="218948" y="65912"/>
                  </a:lnTo>
                  <a:lnTo>
                    <a:pt x="210820" y="65912"/>
                  </a:lnTo>
                  <a:lnTo>
                    <a:pt x="203757" y="63879"/>
                  </a:lnTo>
                  <a:lnTo>
                    <a:pt x="196516" y="62499"/>
                  </a:lnTo>
                  <a:lnTo>
                    <a:pt x="189156" y="61716"/>
                  </a:lnTo>
                  <a:lnTo>
                    <a:pt x="181737" y="61468"/>
                  </a:lnTo>
                  <a:close/>
                </a:path>
                <a:path w="274954" h="274955">
                  <a:moveTo>
                    <a:pt x="214625" y="184403"/>
                  </a:moveTo>
                  <a:lnTo>
                    <a:pt x="203580" y="184403"/>
                  </a:lnTo>
                  <a:lnTo>
                    <a:pt x="235076" y="219583"/>
                  </a:lnTo>
                  <a:lnTo>
                    <a:pt x="223527" y="227615"/>
                  </a:lnTo>
                  <a:lnTo>
                    <a:pt x="210597" y="233648"/>
                  </a:lnTo>
                  <a:lnTo>
                    <a:pt x="196572" y="237442"/>
                  </a:lnTo>
                  <a:lnTo>
                    <a:pt x="181737" y="238760"/>
                  </a:lnTo>
                  <a:lnTo>
                    <a:pt x="219356" y="238760"/>
                  </a:lnTo>
                  <a:lnTo>
                    <a:pt x="241482" y="225006"/>
                  </a:lnTo>
                  <a:lnTo>
                    <a:pt x="251240" y="214122"/>
                  </a:lnTo>
                  <a:lnTo>
                    <a:pt x="241553" y="214122"/>
                  </a:lnTo>
                  <a:lnTo>
                    <a:pt x="214625" y="184403"/>
                  </a:lnTo>
                  <a:close/>
                </a:path>
                <a:path w="274954" h="274955">
                  <a:moveTo>
                    <a:pt x="107569" y="228346"/>
                  </a:moveTo>
                  <a:lnTo>
                    <a:pt x="30225" y="228346"/>
                  </a:lnTo>
                  <a:lnTo>
                    <a:pt x="28575" y="230377"/>
                  </a:lnTo>
                  <a:lnTo>
                    <a:pt x="28575" y="235331"/>
                  </a:lnTo>
                  <a:lnTo>
                    <a:pt x="30225" y="236982"/>
                  </a:lnTo>
                  <a:lnTo>
                    <a:pt x="107569" y="236982"/>
                  </a:lnTo>
                  <a:lnTo>
                    <a:pt x="109347" y="235331"/>
                  </a:lnTo>
                  <a:lnTo>
                    <a:pt x="109347" y="230377"/>
                  </a:lnTo>
                  <a:lnTo>
                    <a:pt x="107569" y="228346"/>
                  </a:lnTo>
                  <a:close/>
                </a:path>
                <a:path w="274954" h="274955">
                  <a:moveTo>
                    <a:pt x="256037" y="99313"/>
                  </a:moveTo>
                  <a:lnTo>
                    <a:pt x="245617" y="99313"/>
                  </a:lnTo>
                  <a:lnTo>
                    <a:pt x="254277" y="110974"/>
                  </a:lnTo>
                  <a:lnTo>
                    <a:pt x="260699" y="124205"/>
                  </a:lnTo>
                  <a:lnTo>
                    <a:pt x="264691" y="138676"/>
                  </a:lnTo>
                  <a:lnTo>
                    <a:pt x="266064" y="154050"/>
                  </a:lnTo>
                  <a:lnTo>
                    <a:pt x="264396" y="171027"/>
                  </a:lnTo>
                  <a:lnTo>
                    <a:pt x="259572" y="186991"/>
                  </a:lnTo>
                  <a:lnTo>
                    <a:pt x="251866" y="201503"/>
                  </a:lnTo>
                  <a:lnTo>
                    <a:pt x="241553" y="214122"/>
                  </a:lnTo>
                  <a:lnTo>
                    <a:pt x="251240" y="214122"/>
                  </a:lnTo>
                  <a:lnTo>
                    <a:pt x="259111" y="205343"/>
                  </a:lnTo>
                  <a:lnTo>
                    <a:pt x="270597" y="181274"/>
                  </a:lnTo>
                  <a:lnTo>
                    <a:pt x="274700" y="154050"/>
                  </a:lnTo>
                  <a:lnTo>
                    <a:pt x="270597" y="126789"/>
                  </a:lnTo>
                  <a:lnTo>
                    <a:pt x="259111" y="102742"/>
                  </a:lnTo>
                  <a:lnTo>
                    <a:pt x="256037" y="99313"/>
                  </a:lnTo>
                  <a:close/>
                </a:path>
                <a:path w="274954" h="274955">
                  <a:moveTo>
                    <a:pt x="52070" y="196723"/>
                  </a:moveTo>
                  <a:lnTo>
                    <a:pt x="30225" y="196723"/>
                  </a:lnTo>
                  <a:lnTo>
                    <a:pt x="28575" y="198882"/>
                  </a:lnTo>
                  <a:lnTo>
                    <a:pt x="28575" y="203708"/>
                  </a:lnTo>
                  <a:lnTo>
                    <a:pt x="30225" y="205486"/>
                  </a:lnTo>
                  <a:lnTo>
                    <a:pt x="52070" y="205486"/>
                  </a:lnTo>
                  <a:lnTo>
                    <a:pt x="53721" y="203708"/>
                  </a:lnTo>
                  <a:lnTo>
                    <a:pt x="53721" y="198882"/>
                  </a:lnTo>
                  <a:lnTo>
                    <a:pt x="52070" y="196723"/>
                  </a:lnTo>
                  <a:close/>
                </a:path>
                <a:path w="274954" h="274955">
                  <a:moveTo>
                    <a:pt x="84836" y="196723"/>
                  </a:moveTo>
                  <a:lnTo>
                    <a:pt x="69341" y="196723"/>
                  </a:lnTo>
                  <a:lnTo>
                    <a:pt x="67563" y="198882"/>
                  </a:lnTo>
                  <a:lnTo>
                    <a:pt x="67563" y="203708"/>
                  </a:lnTo>
                  <a:lnTo>
                    <a:pt x="69341" y="205486"/>
                  </a:lnTo>
                  <a:lnTo>
                    <a:pt x="84836" y="205486"/>
                  </a:lnTo>
                  <a:lnTo>
                    <a:pt x="86867" y="203708"/>
                  </a:lnTo>
                  <a:lnTo>
                    <a:pt x="86867" y="198882"/>
                  </a:lnTo>
                  <a:lnTo>
                    <a:pt x="84836" y="196723"/>
                  </a:lnTo>
                  <a:close/>
                </a:path>
                <a:path w="274954" h="274955">
                  <a:moveTo>
                    <a:pt x="185800" y="69596"/>
                  </a:moveTo>
                  <a:lnTo>
                    <a:pt x="177673" y="69596"/>
                  </a:lnTo>
                  <a:lnTo>
                    <a:pt x="177673" y="116712"/>
                  </a:lnTo>
                  <a:lnTo>
                    <a:pt x="164504" y="120761"/>
                  </a:lnTo>
                  <a:lnTo>
                    <a:pt x="153860" y="129000"/>
                  </a:lnTo>
                  <a:lnTo>
                    <a:pt x="146740" y="140430"/>
                  </a:lnTo>
                  <a:lnTo>
                    <a:pt x="144145" y="154050"/>
                  </a:lnTo>
                  <a:lnTo>
                    <a:pt x="144201" y="160994"/>
                  </a:lnTo>
                  <a:lnTo>
                    <a:pt x="145796" y="167004"/>
                  </a:lnTo>
                  <a:lnTo>
                    <a:pt x="148971" y="172465"/>
                  </a:lnTo>
                  <a:lnTo>
                    <a:pt x="110616" y="199771"/>
                  </a:lnTo>
                  <a:lnTo>
                    <a:pt x="125044" y="199771"/>
                  </a:lnTo>
                  <a:lnTo>
                    <a:pt x="153670" y="179324"/>
                  </a:lnTo>
                  <a:lnTo>
                    <a:pt x="167800" y="179324"/>
                  </a:lnTo>
                  <a:lnTo>
                    <a:pt x="161020" y="174720"/>
                  </a:lnTo>
                  <a:lnTo>
                    <a:pt x="154715" y="165385"/>
                  </a:lnTo>
                  <a:lnTo>
                    <a:pt x="152400" y="154050"/>
                  </a:lnTo>
                  <a:lnTo>
                    <a:pt x="154715" y="142702"/>
                  </a:lnTo>
                  <a:lnTo>
                    <a:pt x="161020" y="133461"/>
                  </a:lnTo>
                  <a:lnTo>
                    <a:pt x="170348" y="127244"/>
                  </a:lnTo>
                  <a:lnTo>
                    <a:pt x="181737" y="124968"/>
                  </a:lnTo>
                  <a:lnTo>
                    <a:pt x="205493" y="124968"/>
                  </a:lnTo>
                  <a:lnTo>
                    <a:pt x="200151" y="120903"/>
                  </a:lnTo>
                  <a:lnTo>
                    <a:pt x="193294" y="117728"/>
                  </a:lnTo>
                  <a:lnTo>
                    <a:pt x="185800" y="116712"/>
                  </a:lnTo>
                  <a:lnTo>
                    <a:pt x="185800" y="69596"/>
                  </a:lnTo>
                  <a:close/>
                </a:path>
                <a:path w="274954" h="274955">
                  <a:moveTo>
                    <a:pt x="167800" y="179324"/>
                  </a:moveTo>
                  <a:lnTo>
                    <a:pt x="153670" y="179324"/>
                  </a:lnTo>
                  <a:lnTo>
                    <a:pt x="159437" y="184403"/>
                  </a:lnTo>
                  <a:lnTo>
                    <a:pt x="166179" y="188229"/>
                  </a:lnTo>
                  <a:lnTo>
                    <a:pt x="173708" y="190664"/>
                  </a:lnTo>
                  <a:lnTo>
                    <a:pt x="181737" y="191515"/>
                  </a:lnTo>
                  <a:lnTo>
                    <a:pt x="189864" y="191515"/>
                  </a:lnTo>
                  <a:lnTo>
                    <a:pt x="197485" y="188849"/>
                  </a:lnTo>
                  <a:lnTo>
                    <a:pt x="203580" y="184403"/>
                  </a:lnTo>
                  <a:lnTo>
                    <a:pt x="214625" y="184403"/>
                  </a:lnTo>
                  <a:lnTo>
                    <a:pt x="213704" y="183387"/>
                  </a:lnTo>
                  <a:lnTo>
                    <a:pt x="181737" y="183387"/>
                  </a:lnTo>
                  <a:lnTo>
                    <a:pt x="170348" y="181054"/>
                  </a:lnTo>
                  <a:lnTo>
                    <a:pt x="167800" y="179324"/>
                  </a:lnTo>
                  <a:close/>
                </a:path>
                <a:path w="274954" h="274955">
                  <a:moveTo>
                    <a:pt x="205493" y="124968"/>
                  </a:moveTo>
                  <a:lnTo>
                    <a:pt x="181737" y="124968"/>
                  </a:lnTo>
                  <a:lnTo>
                    <a:pt x="193032" y="127244"/>
                  </a:lnTo>
                  <a:lnTo>
                    <a:pt x="202279" y="133461"/>
                  </a:lnTo>
                  <a:lnTo>
                    <a:pt x="208526" y="142702"/>
                  </a:lnTo>
                  <a:lnTo>
                    <a:pt x="210820" y="154050"/>
                  </a:lnTo>
                  <a:lnTo>
                    <a:pt x="208526" y="165385"/>
                  </a:lnTo>
                  <a:lnTo>
                    <a:pt x="202279" y="174720"/>
                  </a:lnTo>
                  <a:lnTo>
                    <a:pt x="193032" y="181054"/>
                  </a:lnTo>
                  <a:lnTo>
                    <a:pt x="181737" y="183387"/>
                  </a:lnTo>
                  <a:lnTo>
                    <a:pt x="213704" y="183387"/>
                  </a:lnTo>
                  <a:lnTo>
                    <a:pt x="209676" y="178943"/>
                  </a:lnTo>
                  <a:lnTo>
                    <a:pt x="213590" y="173499"/>
                  </a:lnTo>
                  <a:lnTo>
                    <a:pt x="216503" y="167497"/>
                  </a:lnTo>
                  <a:lnTo>
                    <a:pt x="218320" y="160994"/>
                  </a:lnTo>
                  <a:lnTo>
                    <a:pt x="218948" y="154050"/>
                  </a:lnTo>
                  <a:lnTo>
                    <a:pt x="218948" y="145796"/>
                  </a:lnTo>
                  <a:lnTo>
                    <a:pt x="216280" y="137922"/>
                  </a:lnTo>
                  <a:lnTo>
                    <a:pt x="211454" y="131825"/>
                  </a:lnTo>
                  <a:lnTo>
                    <a:pt x="218260" y="125349"/>
                  </a:lnTo>
                  <a:lnTo>
                    <a:pt x="205994" y="125349"/>
                  </a:lnTo>
                  <a:lnTo>
                    <a:pt x="205493" y="124968"/>
                  </a:lnTo>
                  <a:close/>
                </a:path>
                <a:path w="274954" h="274955">
                  <a:moveTo>
                    <a:pt x="76073" y="165226"/>
                  </a:moveTo>
                  <a:lnTo>
                    <a:pt x="30225" y="165226"/>
                  </a:lnTo>
                  <a:lnTo>
                    <a:pt x="28575" y="167004"/>
                  </a:lnTo>
                  <a:lnTo>
                    <a:pt x="28575" y="172085"/>
                  </a:lnTo>
                  <a:lnTo>
                    <a:pt x="30225" y="173862"/>
                  </a:lnTo>
                  <a:lnTo>
                    <a:pt x="76073" y="173862"/>
                  </a:lnTo>
                  <a:lnTo>
                    <a:pt x="77850" y="172085"/>
                  </a:lnTo>
                  <a:lnTo>
                    <a:pt x="77850" y="167004"/>
                  </a:lnTo>
                  <a:lnTo>
                    <a:pt x="76073" y="165226"/>
                  </a:lnTo>
                  <a:close/>
                </a:path>
                <a:path w="274954" h="274955">
                  <a:moveTo>
                    <a:pt x="76073" y="135127"/>
                  </a:moveTo>
                  <a:lnTo>
                    <a:pt x="30225" y="135127"/>
                  </a:lnTo>
                  <a:lnTo>
                    <a:pt x="28575" y="137033"/>
                  </a:lnTo>
                  <a:lnTo>
                    <a:pt x="28575" y="141986"/>
                  </a:lnTo>
                  <a:lnTo>
                    <a:pt x="30225" y="143763"/>
                  </a:lnTo>
                  <a:lnTo>
                    <a:pt x="76073" y="143763"/>
                  </a:lnTo>
                  <a:lnTo>
                    <a:pt x="77850" y="141986"/>
                  </a:lnTo>
                  <a:lnTo>
                    <a:pt x="77850" y="137033"/>
                  </a:lnTo>
                  <a:lnTo>
                    <a:pt x="76073" y="135127"/>
                  </a:lnTo>
                  <a:close/>
                </a:path>
                <a:path w="274954" h="274955">
                  <a:moveTo>
                    <a:pt x="219961" y="69596"/>
                  </a:moveTo>
                  <a:lnTo>
                    <a:pt x="185800" y="69596"/>
                  </a:lnTo>
                  <a:lnTo>
                    <a:pt x="201223" y="71745"/>
                  </a:lnTo>
                  <a:lnTo>
                    <a:pt x="215550" y="76501"/>
                  </a:lnTo>
                  <a:lnTo>
                    <a:pt x="228592" y="83615"/>
                  </a:lnTo>
                  <a:lnTo>
                    <a:pt x="240157" y="92837"/>
                  </a:lnTo>
                  <a:lnTo>
                    <a:pt x="205994" y="125349"/>
                  </a:lnTo>
                  <a:lnTo>
                    <a:pt x="218260" y="125349"/>
                  </a:lnTo>
                  <a:lnTo>
                    <a:pt x="245617" y="99313"/>
                  </a:lnTo>
                  <a:lnTo>
                    <a:pt x="256037" y="99313"/>
                  </a:lnTo>
                  <a:lnTo>
                    <a:pt x="241482" y="83077"/>
                  </a:lnTo>
                  <a:lnTo>
                    <a:pt x="219961" y="69596"/>
                  </a:lnTo>
                  <a:close/>
                </a:path>
                <a:path w="274954" h="274955">
                  <a:moveTo>
                    <a:pt x="84709" y="103632"/>
                  </a:moveTo>
                  <a:lnTo>
                    <a:pt x="30225" y="103632"/>
                  </a:lnTo>
                  <a:lnTo>
                    <a:pt x="28575" y="105410"/>
                  </a:lnTo>
                  <a:lnTo>
                    <a:pt x="28575" y="110489"/>
                  </a:lnTo>
                  <a:lnTo>
                    <a:pt x="30225" y="112268"/>
                  </a:lnTo>
                  <a:lnTo>
                    <a:pt x="84709" y="112268"/>
                  </a:lnTo>
                  <a:lnTo>
                    <a:pt x="86867" y="110489"/>
                  </a:lnTo>
                  <a:lnTo>
                    <a:pt x="86867" y="105410"/>
                  </a:lnTo>
                  <a:lnTo>
                    <a:pt x="84709" y="103632"/>
                  </a:lnTo>
                  <a:close/>
                </a:path>
                <a:path w="274954" h="274955">
                  <a:moveTo>
                    <a:pt x="56641" y="73533"/>
                  </a:moveTo>
                  <a:lnTo>
                    <a:pt x="30225" y="73533"/>
                  </a:lnTo>
                  <a:lnTo>
                    <a:pt x="28575" y="75311"/>
                  </a:lnTo>
                  <a:lnTo>
                    <a:pt x="28575" y="80390"/>
                  </a:lnTo>
                  <a:lnTo>
                    <a:pt x="30225" y="82169"/>
                  </a:lnTo>
                  <a:lnTo>
                    <a:pt x="56641" y="82169"/>
                  </a:lnTo>
                  <a:lnTo>
                    <a:pt x="58292" y="80390"/>
                  </a:lnTo>
                  <a:lnTo>
                    <a:pt x="58292" y="75311"/>
                  </a:lnTo>
                  <a:lnTo>
                    <a:pt x="56641" y="73533"/>
                  </a:lnTo>
                  <a:close/>
                </a:path>
                <a:path w="274954" h="274955">
                  <a:moveTo>
                    <a:pt x="106172" y="73533"/>
                  </a:moveTo>
                  <a:lnTo>
                    <a:pt x="74167" y="73533"/>
                  </a:lnTo>
                  <a:lnTo>
                    <a:pt x="72136" y="75311"/>
                  </a:lnTo>
                  <a:lnTo>
                    <a:pt x="72136" y="80390"/>
                  </a:lnTo>
                  <a:lnTo>
                    <a:pt x="74167" y="82169"/>
                  </a:lnTo>
                  <a:lnTo>
                    <a:pt x="106172" y="82169"/>
                  </a:lnTo>
                  <a:lnTo>
                    <a:pt x="107823" y="80390"/>
                  </a:lnTo>
                  <a:lnTo>
                    <a:pt x="107823" y="75311"/>
                  </a:lnTo>
                  <a:lnTo>
                    <a:pt x="106172" y="73533"/>
                  </a:lnTo>
                  <a:close/>
                </a:path>
                <a:path w="274954" h="274955">
                  <a:moveTo>
                    <a:pt x="214467" y="8509"/>
                  </a:moveTo>
                  <a:lnTo>
                    <a:pt x="205232" y="8509"/>
                  </a:lnTo>
                  <a:lnTo>
                    <a:pt x="210820" y="13970"/>
                  </a:lnTo>
                  <a:lnTo>
                    <a:pt x="210820" y="65912"/>
                  </a:lnTo>
                  <a:lnTo>
                    <a:pt x="218948" y="65912"/>
                  </a:lnTo>
                  <a:lnTo>
                    <a:pt x="218948" y="20827"/>
                  </a:lnTo>
                  <a:lnTo>
                    <a:pt x="217324" y="12805"/>
                  </a:lnTo>
                  <a:lnTo>
                    <a:pt x="214467" y="8509"/>
                  </a:lnTo>
                  <a:close/>
                </a:path>
                <a:path w="274954" h="274955">
                  <a:moveTo>
                    <a:pt x="58038" y="8509"/>
                  </a:moveTo>
                  <a:lnTo>
                    <a:pt x="49911" y="8509"/>
                  </a:lnTo>
                  <a:lnTo>
                    <a:pt x="49911" y="20827"/>
                  </a:lnTo>
                  <a:lnTo>
                    <a:pt x="51522" y="28957"/>
                  </a:lnTo>
                  <a:lnTo>
                    <a:pt x="55943" y="35575"/>
                  </a:lnTo>
                  <a:lnTo>
                    <a:pt x="62555" y="40026"/>
                  </a:lnTo>
                  <a:lnTo>
                    <a:pt x="70738" y="41656"/>
                  </a:lnTo>
                  <a:lnTo>
                    <a:pt x="148589" y="41656"/>
                  </a:lnTo>
                  <a:lnTo>
                    <a:pt x="156553" y="40026"/>
                  </a:lnTo>
                  <a:lnTo>
                    <a:pt x="163052" y="35575"/>
                  </a:lnTo>
                  <a:lnTo>
                    <a:pt x="164491" y="33400"/>
                  </a:lnTo>
                  <a:lnTo>
                    <a:pt x="63880" y="33400"/>
                  </a:lnTo>
                  <a:lnTo>
                    <a:pt x="58038" y="27559"/>
                  </a:lnTo>
                  <a:lnTo>
                    <a:pt x="58038" y="8509"/>
                  </a:lnTo>
                  <a:close/>
                </a:path>
                <a:path w="274954" h="274955">
                  <a:moveTo>
                    <a:pt x="169037" y="8509"/>
                  </a:moveTo>
                  <a:lnTo>
                    <a:pt x="160909" y="8509"/>
                  </a:lnTo>
                  <a:lnTo>
                    <a:pt x="160909" y="27559"/>
                  </a:lnTo>
                  <a:lnTo>
                    <a:pt x="155448" y="33400"/>
                  </a:lnTo>
                  <a:lnTo>
                    <a:pt x="164491" y="33400"/>
                  </a:lnTo>
                  <a:lnTo>
                    <a:pt x="167431" y="28957"/>
                  </a:lnTo>
                  <a:lnTo>
                    <a:pt x="169037" y="20827"/>
                  </a:lnTo>
                  <a:lnTo>
                    <a:pt x="169037" y="85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04248" y="843558"/>
            <a:ext cx="1918841" cy="1321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dirty="0" smtClean="0">
                <a:solidFill>
                  <a:srgbClr val="333E50"/>
                </a:solidFill>
                <a:latin typeface="Arial"/>
                <a:cs typeface="Arial"/>
              </a:rPr>
              <a:t>Индекс промышленного производства 2021  - 2023, %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2570"/>
              </a:lnSpc>
            </a:pPr>
            <a:r>
              <a:rPr lang="ru-RU" sz="2000" b="1" spc="-25" dirty="0" smtClean="0">
                <a:solidFill>
                  <a:srgbClr val="538235"/>
                </a:solidFill>
                <a:latin typeface="Arial"/>
                <a:cs typeface="Arial"/>
              </a:rPr>
              <a:t>2021 – 88,3</a:t>
            </a:r>
          </a:p>
          <a:p>
            <a:pPr marL="12700">
              <a:lnSpc>
                <a:spcPts val="2570"/>
              </a:lnSpc>
            </a:pPr>
            <a:r>
              <a:rPr lang="ru-RU" sz="2000" b="1" spc="-25" dirty="0" smtClean="0">
                <a:solidFill>
                  <a:srgbClr val="538235"/>
                </a:solidFill>
                <a:latin typeface="Arial"/>
                <a:cs typeface="Arial"/>
              </a:rPr>
              <a:t>2022 – 80,3</a:t>
            </a:r>
          </a:p>
          <a:p>
            <a:pPr marL="12700">
              <a:lnSpc>
                <a:spcPts val="2570"/>
              </a:lnSpc>
            </a:pPr>
            <a:r>
              <a:rPr lang="ru-RU" sz="2000" b="1" spc="-25" dirty="0" smtClean="0">
                <a:solidFill>
                  <a:srgbClr val="538235"/>
                </a:solidFill>
                <a:latin typeface="Arial"/>
                <a:cs typeface="Arial"/>
              </a:rPr>
              <a:t>2023 – 113,9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5936" y="1203598"/>
            <a:ext cx="2592288" cy="17062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97790" algn="ctr">
              <a:lnSpc>
                <a:spcPct val="100000"/>
              </a:lnSpc>
              <a:spcBef>
                <a:spcPts val="105"/>
              </a:spcBef>
            </a:pPr>
            <a:r>
              <a:rPr sz="900" b="1" dirty="0" err="1">
                <a:solidFill>
                  <a:srgbClr val="333E50"/>
                </a:solidFill>
                <a:latin typeface="Arial"/>
                <a:cs typeface="Arial"/>
              </a:rPr>
              <a:t>Объем</a:t>
            </a:r>
            <a:r>
              <a:rPr sz="900" b="1" spc="-25" dirty="0">
                <a:solidFill>
                  <a:srgbClr val="333E50"/>
                </a:solidFill>
                <a:latin typeface="Arial"/>
                <a:cs typeface="Arial"/>
              </a:rPr>
              <a:t> </a:t>
            </a:r>
            <a:r>
              <a:rPr lang="ru-RU" sz="900" b="1" dirty="0" smtClean="0">
                <a:solidFill>
                  <a:srgbClr val="333E50"/>
                </a:solidFill>
                <a:latin typeface="Arial"/>
                <a:cs typeface="Arial"/>
              </a:rPr>
              <a:t>отгруженных товаров собственного производства, выполненных работ и услуг собственными силами за </a:t>
            </a:r>
            <a:r>
              <a:rPr lang="ru-RU" sz="900" b="1" spc="-10" dirty="0" smtClean="0">
                <a:solidFill>
                  <a:srgbClr val="333E50"/>
                </a:solidFill>
                <a:latin typeface="Arial"/>
                <a:cs typeface="Arial"/>
              </a:rPr>
              <a:t>20201-  </a:t>
            </a:r>
            <a:r>
              <a:rPr lang="ru-RU" sz="900" b="1" spc="-10" dirty="0">
                <a:solidFill>
                  <a:srgbClr val="333E50"/>
                </a:solidFill>
                <a:latin typeface="Arial"/>
                <a:cs typeface="Arial"/>
              </a:rPr>
              <a:t>2023 г</a:t>
            </a:r>
            <a:r>
              <a:rPr lang="ru-RU" sz="900" b="1" spc="-10" dirty="0" smtClean="0">
                <a:solidFill>
                  <a:srgbClr val="333E50"/>
                </a:solidFill>
                <a:latin typeface="Arial"/>
                <a:cs typeface="Arial"/>
              </a:rPr>
              <a:t>., тыс. руб.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ts val="2570"/>
              </a:lnSpc>
            </a:pPr>
            <a:r>
              <a:rPr lang="ru-RU" sz="2000" b="1" spc="-70" dirty="0" smtClean="0">
                <a:solidFill>
                  <a:srgbClr val="FF0000"/>
                </a:solidFill>
                <a:latin typeface="Arial"/>
                <a:cs typeface="Arial"/>
              </a:rPr>
              <a:t>2021 – 12 602,7</a:t>
            </a:r>
            <a:endParaRPr lang="ru-RU" sz="2000" b="1" spc="-7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ts val="2570"/>
              </a:lnSpc>
            </a:pPr>
            <a:r>
              <a:rPr lang="ru-RU" sz="2000" b="1" spc="-70" dirty="0" smtClean="0">
                <a:solidFill>
                  <a:srgbClr val="FF0000"/>
                </a:solidFill>
                <a:latin typeface="Arial"/>
                <a:cs typeface="Arial"/>
              </a:rPr>
              <a:t>2022 –15 682,7</a:t>
            </a:r>
          </a:p>
          <a:p>
            <a:pPr marL="12700">
              <a:lnSpc>
                <a:spcPts val="2570"/>
              </a:lnSpc>
            </a:pPr>
            <a:r>
              <a:rPr lang="ru-RU" sz="2000" b="1" spc="-70" dirty="0" smtClean="0">
                <a:solidFill>
                  <a:srgbClr val="FF0000"/>
                </a:solidFill>
                <a:latin typeface="Arial"/>
                <a:cs typeface="Arial"/>
              </a:rPr>
              <a:t>2023 – 17 068,7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12" name="object 18"/>
          <p:cNvGrpSpPr/>
          <p:nvPr/>
        </p:nvGrpSpPr>
        <p:grpSpPr>
          <a:xfrm>
            <a:off x="571472" y="928676"/>
            <a:ext cx="492125" cy="494030"/>
            <a:chOff x="500062" y="1057275"/>
            <a:chExt cx="492125" cy="494030"/>
          </a:xfrm>
        </p:grpSpPr>
        <p:sp>
          <p:nvSpPr>
            <p:cNvPr id="19" name="object 19"/>
            <p:cNvSpPr/>
            <p:nvPr/>
          </p:nvSpPr>
          <p:spPr>
            <a:xfrm>
              <a:off x="500062" y="1057275"/>
              <a:ext cx="492125" cy="494030"/>
            </a:xfrm>
            <a:custGeom>
              <a:avLst/>
              <a:gdLst/>
              <a:ahLst/>
              <a:cxnLst/>
              <a:rect l="l" t="t" r="r" b="b"/>
              <a:pathLst>
                <a:path w="492125" h="494030">
                  <a:moveTo>
                    <a:pt x="246062" y="0"/>
                  </a:moveTo>
                  <a:lnTo>
                    <a:pt x="196474" y="5014"/>
                  </a:lnTo>
                  <a:lnTo>
                    <a:pt x="150286" y="19395"/>
                  </a:lnTo>
                  <a:lnTo>
                    <a:pt x="108489" y="42152"/>
                  </a:lnTo>
                  <a:lnTo>
                    <a:pt x="72072" y="72294"/>
                  </a:lnTo>
                  <a:lnTo>
                    <a:pt x="42025" y="108830"/>
                  </a:lnTo>
                  <a:lnTo>
                    <a:pt x="19337" y="150768"/>
                  </a:lnTo>
                  <a:lnTo>
                    <a:pt x="4999" y="197118"/>
                  </a:lnTo>
                  <a:lnTo>
                    <a:pt x="0" y="246887"/>
                  </a:lnTo>
                  <a:lnTo>
                    <a:pt x="4999" y="296621"/>
                  </a:lnTo>
                  <a:lnTo>
                    <a:pt x="19337" y="342953"/>
                  </a:lnTo>
                  <a:lnTo>
                    <a:pt x="42025" y="384889"/>
                  </a:lnTo>
                  <a:lnTo>
                    <a:pt x="72072" y="421433"/>
                  </a:lnTo>
                  <a:lnTo>
                    <a:pt x="108489" y="451589"/>
                  </a:lnTo>
                  <a:lnTo>
                    <a:pt x="150286" y="474362"/>
                  </a:lnTo>
                  <a:lnTo>
                    <a:pt x="196474" y="488756"/>
                  </a:lnTo>
                  <a:lnTo>
                    <a:pt x="246062" y="493775"/>
                  </a:lnTo>
                  <a:lnTo>
                    <a:pt x="295654" y="488756"/>
                  </a:lnTo>
                  <a:lnTo>
                    <a:pt x="341843" y="474362"/>
                  </a:lnTo>
                  <a:lnTo>
                    <a:pt x="383641" y="451589"/>
                  </a:lnTo>
                  <a:lnTo>
                    <a:pt x="420057" y="421433"/>
                  </a:lnTo>
                  <a:lnTo>
                    <a:pt x="450103" y="384889"/>
                  </a:lnTo>
                  <a:lnTo>
                    <a:pt x="472789" y="342953"/>
                  </a:lnTo>
                  <a:lnTo>
                    <a:pt x="487126" y="296621"/>
                  </a:lnTo>
                  <a:lnTo>
                    <a:pt x="492125" y="246887"/>
                  </a:lnTo>
                  <a:lnTo>
                    <a:pt x="487126" y="197118"/>
                  </a:lnTo>
                  <a:lnTo>
                    <a:pt x="472789" y="150768"/>
                  </a:lnTo>
                  <a:lnTo>
                    <a:pt x="450103" y="108830"/>
                  </a:lnTo>
                  <a:lnTo>
                    <a:pt x="420057" y="72294"/>
                  </a:lnTo>
                  <a:lnTo>
                    <a:pt x="383641" y="42152"/>
                  </a:lnTo>
                  <a:lnTo>
                    <a:pt x="341843" y="19395"/>
                  </a:lnTo>
                  <a:lnTo>
                    <a:pt x="295654" y="5014"/>
                  </a:lnTo>
                  <a:lnTo>
                    <a:pt x="2460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5950" y="1167129"/>
              <a:ext cx="282575" cy="280670"/>
            </a:xfrm>
            <a:custGeom>
              <a:avLst/>
              <a:gdLst/>
              <a:ahLst/>
              <a:cxnLst/>
              <a:rect l="l" t="t" r="r" b="b"/>
              <a:pathLst>
                <a:path w="282575" h="280669">
                  <a:moveTo>
                    <a:pt x="204203" y="0"/>
                  </a:moveTo>
                  <a:lnTo>
                    <a:pt x="21437" y="0"/>
                  </a:lnTo>
                  <a:lnTo>
                    <a:pt x="13196" y="2540"/>
                  </a:lnTo>
                  <a:lnTo>
                    <a:pt x="6370" y="6350"/>
                  </a:lnTo>
                  <a:lnTo>
                    <a:pt x="1719" y="13970"/>
                  </a:lnTo>
                  <a:lnTo>
                    <a:pt x="0" y="21590"/>
                  </a:lnTo>
                  <a:lnTo>
                    <a:pt x="0" y="50800"/>
                  </a:lnTo>
                  <a:lnTo>
                    <a:pt x="3517" y="57150"/>
                  </a:lnTo>
                  <a:lnTo>
                    <a:pt x="8788" y="60960"/>
                  </a:lnTo>
                  <a:lnTo>
                    <a:pt x="3517" y="64770"/>
                  </a:lnTo>
                  <a:lnTo>
                    <a:pt x="0" y="71120"/>
                  </a:lnTo>
                  <a:lnTo>
                    <a:pt x="0" y="260350"/>
                  </a:lnTo>
                  <a:lnTo>
                    <a:pt x="1719" y="267970"/>
                  </a:lnTo>
                  <a:lnTo>
                    <a:pt x="6370" y="275590"/>
                  </a:lnTo>
                  <a:lnTo>
                    <a:pt x="13196" y="279400"/>
                  </a:lnTo>
                  <a:lnTo>
                    <a:pt x="21437" y="280670"/>
                  </a:lnTo>
                  <a:lnTo>
                    <a:pt x="204203" y="280670"/>
                  </a:lnTo>
                  <a:lnTo>
                    <a:pt x="212594" y="279400"/>
                  </a:lnTo>
                  <a:lnTo>
                    <a:pt x="219403" y="275590"/>
                  </a:lnTo>
                  <a:lnTo>
                    <a:pt x="220926" y="273050"/>
                  </a:lnTo>
                  <a:lnTo>
                    <a:pt x="14414" y="273050"/>
                  </a:lnTo>
                  <a:lnTo>
                    <a:pt x="8432" y="266700"/>
                  </a:lnTo>
                  <a:lnTo>
                    <a:pt x="8432" y="71120"/>
                  </a:lnTo>
                  <a:lnTo>
                    <a:pt x="14414" y="66040"/>
                  </a:lnTo>
                  <a:lnTo>
                    <a:pt x="222826" y="66040"/>
                  </a:lnTo>
                  <a:lnTo>
                    <a:pt x="222122" y="64770"/>
                  </a:lnTo>
                  <a:lnTo>
                    <a:pt x="216852" y="60960"/>
                  </a:lnTo>
                  <a:lnTo>
                    <a:pt x="222122" y="57150"/>
                  </a:lnTo>
                  <a:lnTo>
                    <a:pt x="14414" y="57150"/>
                  </a:lnTo>
                  <a:lnTo>
                    <a:pt x="8432" y="50800"/>
                  </a:lnTo>
                  <a:lnTo>
                    <a:pt x="8432" y="13970"/>
                  </a:lnTo>
                  <a:lnTo>
                    <a:pt x="14414" y="8890"/>
                  </a:lnTo>
                  <a:lnTo>
                    <a:pt x="220926" y="8890"/>
                  </a:lnTo>
                  <a:lnTo>
                    <a:pt x="219403" y="6350"/>
                  </a:lnTo>
                  <a:lnTo>
                    <a:pt x="212594" y="2540"/>
                  </a:lnTo>
                  <a:lnTo>
                    <a:pt x="204203" y="0"/>
                  </a:lnTo>
                  <a:close/>
                </a:path>
                <a:path w="282575" h="280669">
                  <a:moveTo>
                    <a:pt x="225640" y="251460"/>
                  </a:moveTo>
                  <a:lnTo>
                    <a:pt x="216852" y="251460"/>
                  </a:lnTo>
                  <a:lnTo>
                    <a:pt x="216852" y="266700"/>
                  </a:lnTo>
                  <a:lnTo>
                    <a:pt x="211226" y="273050"/>
                  </a:lnTo>
                  <a:lnTo>
                    <a:pt x="220926" y="273050"/>
                  </a:lnTo>
                  <a:lnTo>
                    <a:pt x="223971" y="267970"/>
                  </a:lnTo>
                  <a:lnTo>
                    <a:pt x="225640" y="260350"/>
                  </a:lnTo>
                  <a:lnTo>
                    <a:pt x="225640" y="251460"/>
                  </a:lnTo>
                  <a:close/>
                </a:path>
                <a:path w="282575" h="280669">
                  <a:moveTo>
                    <a:pt x="94068" y="182880"/>
                  </a:moveTo>
                  <a:lnTo>
                    <a:pt x="32359" y="182880"/>
                  </a:lnTo>
                  <a:lnTo>
                    <a:pt x="27825" y="186690"/>
                  </a:lnTo>
                  <a:lnTo>
                    <a:pt x="27825" y="248920"/>
                  </a:lnTo>
                  <a:lnTo>
                    <a:pt x="32359" y="254000"/>
                  </a:lnTo>
                  <a:lnTo>
                    <a:pt x="94068" y="254000"/>
                  </a:lnTo>
                  <a:lnTo>
                    <a:pt x="98602" y="248920"/>
                  </a:lnTo>
                  <a:lnTo>
                    <a:pt x="98602" y="245110"/>
                  </a:lnTo>
                  <a:lnTo>
                    <a:pt x="36537" y="245110"/>
                  </a:lnTo>
                  <a:lnTo>
                    <a:pt x="36537" y="191770"/>
                  </a:lnTo>
                  <a:lnTo>
                    <a:pt x="37236" y="190500"/>
                  </a:lnTo>
                  <a:lnTo>
                    <a:pt x="98602" y="190500"/>
                  </a:lnTo>
                  <a:lnTo>
                    <a:pt x="98602" y="186690"/>
                  </a:lnTo>
                  <a:lnTo>
                    <a:pt x="94068" y="182880"/>
                  </a:lnTo>
                  <a:close/>
                </a:path>
                <a:path w="282575" h="280669">
                  <a:moveTo>
                    <a:pt x="210883" y="86360"/>
                  </a:moveTo>
                  <a:lnTo>
                    <a:pt x="198577" y="86360"/>
                  </a:lnTo>
                  <a:lnTo>
                    <a:pt x="165674" y="92710"/>
                  </a:lnTo>
                  <a:lnTo>
                    <a:pt x="138869" y="110490"/>
                  </a:lnTo>
                  <a:lnTo>
                    <a:pt x="120829" y="137160"/>
                  </a:lnTo>
                  <a:lnTo>
                    <a:pt x="114223" y="168910"/>
                  </a:lnTo>
                  <a:lnTo>
                    <a:pt x="120829" y="201930"/>
                  </a:lnTo>
                  <a:lnTo>
                    <a:pt x="138869" y="228600"/>
                  </a:lnTo>
                  <a:lnTo>
                    <a:pt x="165674" y="246380"/>
                  </a:lnTo>
                  <a:lnTo>
                    <a:pt x="198577" y="254000"/>
                  </a:lnTo>
                  <a:lnTo>
                    <a:pt x="204901" y="254000"/>
                  </a:lnTo>
                  <a:lnTo>
                    <a:pt x="216852" y="251460"/>
                  </a:lnTo>
                  <a:lnTo>
                    <a:pt x="225640" y="251460"/>
                  </a:lnTo>
                  <a:lnTo>
                    <a:pt x="225640" y="248920"/>
                  </a:lnTo>
                  <a:lnTo>
                    <a:pt x="233251" y="245110"/>
                  </a:lnTo>
                  <a:lnTo>
                    <a:pt x="198577" y="245110"/>
                  </a:lnTo>
                  <a:lnTo>
                    <a:pt x="169126" y="238760"/>
                  </a:lnTo>
                  <a:lnTo>
                    <a:pt x="145111" y="222250"/>
                  </a:lnTo>
                  <a:lnTo>
                    <a:pt x="128938" y="198120"/>
                  </a:lnTo>
                  <a:lnTo>
                    <a:pt x="123012" y="168910"/>
                  </a:lnTo>
                  <a:lnTo>
                    <a:pt x="128938" y="139700"/>
                  </a:lnTo>
                  <a:lnTo>
                    <a:pt x="145111" y="116840"/>
                  </a:lnTo>
                  <a:lnTo>
                    <a:pt x="169126" y="100330"/>
                  </a:lnTo>
                  <a:lnTo>
                    <a:pt x="198577" y="93980"/>
                  </a:lnTo>
                  <a:lnTo>
                    <a:pt x="232490" y="93980"/>
                  </a:lnTo>
                  <a:lnTo>
                    <a:pt x="225640" y="90170"/>
                  </a:lnTo>
                  <a:lnTo>
                    <a:pt x="225640" y="87630"/>
                  </a:lnTo>
                  <a:lnTo>
                    <a:pt x="216852" y="87630"/>
                  </a:lnTo>
                  <a:lnTo>
                    <a:pt x="210883" y="86360"/>
                  </a:lnTo>
                  <a:close/>
                </a:path>
                <a:path w="282575" h="280669">
                  <a:moveTo>
                    <a:pt x="98602" y="190500"/>
                  </a:moveTo>
                  <a:lnTo>
                    <a:pt x="89534" y="190500"/>
                  </a:lnTo>
                  <a:lnTo>
                    <a:pt x="90233" y="191770"/>
                  </a:lnTo>
                  <a:lnTo>
                    <a:pt x="90233" y="245110"/>
                  </a:lnTo>
                  <a:lnTo>
                    <a:pt x="98602" y="245110"/>
                  </a:lnTo>
                  <a:lnTo>
                    <a:pt x="98602" y="190500"/>
                  </a:lnTo>
                  <a:close/>
                </a:path>
                <a:path w="282575" h="280669">
                  <a:moveTo>
                    <a:pt x="232490" y="93980"/>
                  </a:moveTo>
                  <a:lnTo>
                    <a:pt x="198577" y="93980"/>
                  </a:lnTo>
                  <a:lnTo>
                    <a:pt x="227877" y="100330"/>
                  </a:lnTo>
                  <a:lnTo>
                    <a:pt x="251909" y="116840"/>
                  </a:lnTo>
                  <a:lnTo>
                    <a:pt x="268166" y="139700"/>
                  </a:lnTo>
                  <a:lnTo>
                    <a:pt x="274142" y="168910"/>
                  </a:lnTo>
                  <a:lnTo>
                    <a:pt x="268166" y="198120"/>
                  </a:lnTo>
                  <a:lnTo>
                    <a:pt x="251909" y="222250"/>
                  </a:lnTo>
                  <a:lnTo>
                    <a:pt x="227877" y="238760"/>
                  </a:lnTo>
                  <a:lnTo>
                    <a:pt x="198577" y="245110"/>
                  </a:lnTo>
                  <a:lnTo>
                    <a:pt x="233251" y="245110"/>
                  </a:lnTo>
                  <a:lnTo>
                    <a:pt x="248472" y="237490"/>
                  </a:lnTo>
                  <a:lnTo>
                    <a:pt x="266495" y="218440"/>
                  </a:lnTo>
                  <a:lnTo>
                    <a:pt x="278324" y="195580"/>
                  </a:lnTo>
                  <a:lnTo>
                    <a:pt x="282575" y="168910"/>
                  </a:lnTo>
                  <a:lnTo>
                    <a:pt x="278324" y="143510"/>
                  </a:lnTo>
                  <a:lnTo>
                    <a:pt x="266495" y="120650"/>
                  </a:lnTo>
                  <a:lnTo>
                    <a:pt x="248472" y="102870"/>
                  </a:lnTo>
                  <a:lnTo>
                    <a:pt x="232490" y="93980"/>
                  </a:lnTo>
                  <a:close/>
                </a:path>
                <a:path w="282575" h="280669">
                  <a:moveTo>
                    <a:pt x="53860" y="200660"/>
                  </a:moveTo>
                  <a:lnTo>
                    <a:pt x="51422" y="200660"/>
                  </a:lnTo>
                  <a:lnTo>
                    <a:pt x="49669" y="203200"/>
                  </a:lnTo>
                  <a:lnTo>
                    <a:pt x="47929" y="204470"/>
                  </a:lnTo>
                  <a:lnTo>
                    <a:pt x="47929" y="207010"/>
                  </a:lnTo>
                  <a:lnTo>
                    <a:pt x="49669" y="209550"/>
                  </a:lnTo>
                  <a:lnTo>
                    <a:pt x="58051" y="217170"/>
                  </a:lnTo>
                  <a:lnTo>
                    <a:pt x="49669" y="226060"/>
                  </a:lnTo>
                  <a:lnTo>
                    <a:pt x="47929" y="227330"/>
                  </a:lnTo>
                  <a:lnTo>
                    <a:pt x="47929" y="229870"/>
                  </a:lnTo>
                  <a:lnTo>
                    <a:pt x="49669" y="232410"/>
                  </a:lnTo>
                  <a:lnTo>
                    <a:pt x="50368" y="232410"/>
                  </a:lnTo>
                  <a:lnTo>
                    <a:pt x="51765" y="233680"/>
                  </a:lnTo>
                  <a:lnTo>
                    <a:pt x="53517" y="233680"/>
                  </a:lnTo>
                  <a:lnTo>
                    <a:pt x="54559" y="232410"/>
                  </a:lnTo>
                  <a:lnTo>
                    <a:pt x="63982" y="223520"/>
                  </a:lnTo>
                  <a:lnTo>
                    <a:pt x="75904" y="223520"/>
                  </a:lnTo>
                  <a:lnTo>
                    <a:pt x="69926" y="217170"/>
                  </a:lnTo>
                  <a:lnTo>
                    <a:pt x="76900" y="210820"/>
                  </a:lnTo>
                  <a:lnTo>
                    <a:pt x="63982" y="210820"/>
                  </a:lnTo>
                  <a:lnTo>
                    <a:pt x="55613" y="203200"/>
                  </a:lnTo>
                  <a:lnTo>
                    <a:pt x="53860" y="200660"/>
                  </a:lnTo>
                  <a:close/>
                </a:path>
                <a:path w="282575" h="280669">
                  <a:moveTo>
                    <a:pt x="77597" y="232410"/>
                  </a:moveTo>
                  <a:lnTo>
                    <a:pt x="73063" y="232410"/>
                  </a:lnTo>
                  <a:lnTo>
                    <a:pt x="74104" y="233680"/>
                  </a:lnTo>
                  <a:lnTo>
                    <a:pt x="76555" y="233680"/>
                  </a:lnTo>
                  <a:lnTo>
                    <a:pt x="77597" y="232410"/>
                  </a:lnTo>
                  <a:close/>
                </a:path>
                <a:path w="282575" h="280669">
                  <a:moveTo>
                    <a:pt x="75904" y="223520"/>
                  </a:moveTo>
                  <a:lnTo>
                    <a:pt x="63982" y="223520"/>
                  </a:lnTo>
                  <a:lnTo>
                    <a:pt x="72364" y="232410"/>
                  </a:lnTo>
                  <a:lnTo>
                    <a:pt x="78295" y="232410"/>
                  </a:lnTo>
                  <a:lnTo>
                    <a:pt x="80048" y="229870"/>
                  </a:lnTo>
                  <a:lnTo>
                    <a:pt x="80048" y="227330"/>
                  </a:lnTo>
                  <a:lnTo>
                    <a:pt x="78295" y="226060"/>
                  </a:lnTo>
                  <a:lnTo>
                    <a:pt x="75904" y="223520"/>
                  </a:lnTo>
                  <a:close/>
                </a:path>
                <a:path w="282575" h="280669">
                  <a:moveTo>
                    <a:pt x="239204" y="125730"/>
                  </a:moveTo>
                  <a:lnTo>
                    <a:pt x="236372" y="125730"/>
                  </a:lnTo>
                  <a:lnTo>
                    <a:pt x="234962" y="127000"/>
                  </a:lnTo>
                  <a:lnTo>
                    <a:pt x="153060" y="208280"/>
                  </a:lnTo>
                  <a:lnTo>
                    <a:pt x="153060" y="210820"/>
                  </a:lnTo>
                  <a:lnTo>
                    <a:pt x="154470" y="212090"/>
                  </a:lnTo>
                  <a:lnTo>
                    <a:pt x="155524" y="213360"/>
                  </a:lnTo>
                  <a:lnTo>
                    <a:pt x="159765" y="213360"/>
                  </a:lnTo>
                  <a:lnTo>
                    <a:pt x="160820" y="212090"/>
                  </a:lnTo>
                  <a:lnTo>
                    <a:pt x="242379" y="130810"/>
                  </a:lnTo>
                  <a:lnTo>
                    <a:pt x="242379" y="128270"/>
                  </a:lnTo>
                  <a:lnTo>
                    <a:pt x="240969" y="127000"/>
                  </a:lnTo>
                  <a:lnTo>
                    <a:pt x="239204" y="125730"/>
                  </a:lnTo>
                  <a:close/>
                </a:path>
                <a:path w="282575" h="280669">
                  <a:moveTo>
                    <a:pt x="226352" y="175260"/>
                  </a:moveTo>
                  <a:lnTo>
                    <a:pt x="216484" y="175260"/>
                  </a:lnTo>
                  <a:lnTo>
                    <a:pt x="211543" y="177800"/>
                  </a:lnTo>
                  <a:lnTo>
                    <a:pt x="208076" y="180340"/>
                  </a:lnTo>
                  <a:lnTo>
                    <a:pt x="204266" y="184150"/>
                  </a:lnTo>
                  <a:lnTo>
                    <a:pt x="202526" y="189230"/>
                  </a:lnTo>
                  <a:lnTo>
                    <a:pt x="202526" y="199390"/>
                  </a:lnTo>
                  <a:lnTo>
                    <a:pt x="204266" y="204470"/>
                  </a:lnTo>
                  <a:lnTo>
                    <a:pt x="208076" y="207010"/>
                  </a:lnTo>
                  <a:lnTo>
                    <a:pt x="211543" y="212090"/>
                  </a:lnTo>
                  <a:lnTo>
                    <a:pt x="216738" y="213360"/>
                  </a:lnTo>
                  <a:lnTo>
                    <a:pt x="226440" y="213360"/>
                  </a:lnTo>
                  <a:lnTo>
                    <a:pt x="231292" y="212090"/>
                  </a:lnTo>
                  <a:lnTo>
                    <a:pt x="234759" y="207010"/>
                  </a:lnTo>
                  <a:lnTo>
                    <a:pt x="235831" y="205740"/>
                  </a:lnTo>
                  <a:lnTo>
                    <a:pt x="218122" y="205740"/>
                  </a:lnTo>
                  <a:lnTo>
                    <a:pt x="213969" y="201930"/>
                  </a:lnTo>
                  <a:lnTo>
                    <a:pt x="212229" y="199390"/>
                  </a:lnTo>
                  <a:lnTo>
                    <a:pt x="210845" y="196850"/>
                  </a:lnTo>
                  <a:lnTo>
                    <a:pt x="210845" y="191770"/>
                  </a:lnTo>
                  <a:lnTo>
                    <a:pt x="212229" y="189230"/>
                  </a:lnTo>
                  <a:lnTo>
                    <a:pt x="213969" y="186690"/>
                  </a:lnTo>
                  <a:lnTo>
                    <a:pt x="216052" y="184150"/>
                  </a:lnTo>
                  <a:lnTo>
                    <a:pt x="237331" y="184150"/>
                  </a:lnTo>
                  <a:lnTo>
                    <a:pt x="234759" y="180340"/>
                  </a:lnTo>
                  <a:lnTo>
                    <a:pt x="231292" y="177800"/>
                  </a:lnTo>
                  <a:lnTo>
                    <a:pt x="226352" y="175260"/>
                  </a:lnTo>
                  <a:close/>
                </a:path>
                <a:path w="282575" h="280669">
                  <a:moveTo>
                    <a:pt x="76555" y="200660"/>
                  </a:moveTo>
                  <a:lnTo>
                    <a:pt x="74104" y="200660"/>
                  </a:lnTo>
                  <a:lnTo>
                    <a:pt x="72364" y="203200"/>
                  </a:lnTo>
                  <a:lnTo>
                    <a:pt x="63982" y="210820"/>
                  </a:lnTo>
                  <a:lnTo>
                    <a:pt x="76900" y="210820"/>
                  </a:lnTo>
                  <a:lnTo>
                    <a:pt x="78295" y="209550"/>
                  </a:lnTo>
                  <a:lnTo>
                    <a:pt x="80048" y="207010"/>
                  </a:lnTo>
                  <a:lnTo>
                    <a:pt x="80048" y="204470"/>
                  </a:lnTo>
                  <a:lnTo>
                    <a:pt x="76555" y="200660"/>
                  </a:lnTo>
                  <a:close/>
                </a:path>
                <a:path w="282575" h="280669">
                  <a:moveTo>
                    <a:pt x="237331" y="184150"/>
                  </a:moveTo>
                  <a:lnTo>
                    <a:pt x="227139" y="184150"/>
                  </a:lnTo>
                  <a:lnTo>
                    <a:pt x="228866" y="186690"/>
                  </a:lnTo>
                  <a:lnTo>
                    <a:pt x="233032" y="190500"/>
                  </a:lnTo>
                  <a:lnTo>
                    <a:pt x="233032" y="198120"/>
                  </a:lnTo>
                  <a:lnTo>
                    <a:pt x="228866" y="201930"/>
                  </a:lnTo>
                  <a:lnTo>
                    <a:pt x="225056" y="205740"/>
                  </a:lnTo>
                  <a:lnTo>
                    <a:pt x="235831" y="205740"/>
                  </a:lnTo>
                  <a:lnTo>
                    <a:pt x="239045" y="201930"/>
                  </a:lnTo>
                  <a:lnTo>
                    <a:pt x="240474" y="194310"/>
                  </a:lnTo>
                  <a:lnTo>
                    <a:pt x="239045" y="186690"/>
                  </a:lnTo>
                  <a:lnTo>
                    <a:pt x="237331" y="184150"/>
                  </a:lnTo>
                  <a:close/>
                </a:path>
                <a:path w="282575" h="280669">
                  <a:moveTo>
                    <a:pt x="177088" y="125730"/>
                  </a:moveTo>
                  <a:lnTo>
                    <a:pt x="167131" y="125730"/>
                  </a:lnTo>
                  <a:lnTo>
                    <a:pt x="162140" y="127000"/>
                  </a:lnTo>
                  <a:lnTo>
                    <a:pt x="158648" y="130810"/>
                  </a:lnTo>
                  <a:lnTo>
                    <a:pt x="154812" y="134620"/>
                  </a:lnTo>
                  <a:lnTo>
                    <a:pt x="153060" y="139700"/>
                  </a:lnTo>
                  <a:lnTo>
                    <a:pt x="153060" y="149860"/>
                  </a:lnTo>
                  <a:lnTo>
                    <a:pt x="154812" y="153670"/>
                  </a:lnTo>
                  <a:lnTo>
                    <a:pt x="158648" y="158750"/>
                  </a:lnTo>
                  <a:lnTo>
                    <a:pt x="162140" y="162560"/>
                  </a:lnTo>
                  <a:lnTo>
                    <a:pt x="167043" y="163830"/>
                  </a:lnTo>
                  <a:lnTo>
                    <a:pt x="177177" y="163830"/>
                  </a:lnTo>
                  <a:lnTo>
                    <a:pt x="182067" y="162560"/>
                  </a:lnTo>
                  <a:lnTo>
                    <a:pt x="185572" y="158750"/>
                  </a:lnTo>
                  <a:lnTo>
                    <a:pt x="187221" y="156210"/>
                  </a:lnTo>
                  <a:lnTo>
                    <a:pt x="168783" y="156210"/>
                  </a:lnTo>
                  <a:lnTo>
                    <a:pt x="164592" y="152400"/>
                  </a:lnTo>
                  <a:lnTo>
                    <a:pt x="162496" y="149860"/>
                  </a:lnTo>
                  <a:lnTo>
                    <a:pt x="161442" y="147320"/>
                  </a:lnTo>
                  <a:lnTo>
                    <a:pt x="161442" y="140970"/>
                  </a:lnTo>
                  <a:lnTo>
                    <a:pt x="166687" y="134620"/>
                  </a:lnTo>
                  <a:lnTo>
                    <a:pt x="169481" y="133350"/>
                  </a:lnTo>
                  <a:lnTo>
                    <a:pt x="187221" y="133350"/>
                  </a:lnTo>
                  <a:lnTo>
                    <a:pt x="185572" y="130810"/>
                  </a:lnTo>
                  <a:lnTo>
                    <a:pt x="182067" y="127000"/>
                  </a:lnTo>
                  <a:lnTo>
                    <a:pt x="177088" y="125730"/>
                  </a:lnTo>
                  <a:close/>
                </a:path>
                <a:path w="282575" h="280669">
                  <a:moveTo>
                    <a:pt x="94068" y="85090"/>
                  </a:moveTo>
                  <a:lnTo>
                    <a:pt x="32359" y="85090"/>
                  </a:lnTo>
                  <a:lnTo>
                    <a:pt x="27825" y="90170"/>
                  </a:lnTo>
                  <a:lnTo>
                    <a:pt x="27825" y="151130"/>
                  </a:lnTo>
                  <a:lnTo>
                    <a:pt x="32359" y="156210"/>
                  </a:lnTo>
                  <a:lnTo>
                    <a:pt x="94068" y="156210"/>
                  </a:lnTo>
                  <a:lnTo>
                    <a:pt x="98602" y="151130"/>
                  </a:lnTo>
                  <a:lnTo>
                    <a:pt x="98602" y="147320"/>
                  </a:lnTo>
                  <a:lnTo>
                    <a:pt x="37236" y="147320"/>
                  </a:lnTo>
                  <a:lnTo>
                    <a:pt x="36537" y="146050"/>
                  </a:lnTo>
                  <a:lnTo>
                    <a:pt x="36537" y="93980"/>
                  </a:lnTo>
                  <a:lnTo>
                    <a:pt x="98602" y="93980"/>
                  </a:lnTo>
                  <a:lnTo>
                    <a:pt x="98602" y="90170"/>
                  </a:lnTo>
                  <a:lnTo>
                    <a:pt x="94068" y="85090"/>
                  </a:lnTo>
                  <a:close/>
                </a:path>
                <a:path w="282575" h="280669">
                  <a:moveTo>
                    <a:pt x="187221" y="133350"/>
                  </a:moveTo>
                  <a:lnTo>
                    <a:pt x="174726" y="133350"/>
                  </a:lnTo>
                  <a:lnTo>
                    <a:pt x="177520" y="134620"/>
                  </a:lnTo>
                  <a:lnTo>
                    <a:pt x="179628" y="137160"/>
                  </a:lnTo>
                  <a:lnTo>
                    <a:pt x="183819" y="140970"/>
                  </a:lnTo>
                  <a:lnTo>
                    <a:pt x="183819" y="147320"/>
                  </a:lnTo>
                  <a:lnTo>
                    <a:pt x="179628" y="152400"/>
                  </a:lnTo>
                  <a:lnTo>
                    <a:pt x="175780" y="156210"/>
                  </a:lnTo>
                  <a:lnTo>
                    <a:pt x="187221" y="156210"/>
                  </a:lnTo>
                  <a:lnTo>
                    <a:pt x="189694" y="152400"/>
                  </a:lnTo>
                  <a:lnTo>
                    <a:pt x="191068" y="144780"/>
                  </a:lnTo>
                  <a:lnTo>
                    <a:pt x="189694" y="137160"/>
                  </a:lnTo>
                  <a:lnTo>
                    <a:pt x="187221" y="133350"/>
                  </a:lnTo>
                  <a:close/>
                </a:path>
                <a:path w="282575" h="280669">
                  <a:moveTo>
                    <a:pt x="98602" y="93980"/>
                  </a:moveTo>
                  <a:lnTo>
                    <a:pt x="90233" y="93980"/>
                  </a:lnTo>
                  <a:lnTo>
                    <a:pt x="90233" y="146050"/>
                  </a:lnTo>
                  <a:lnTo>
                    <a:pt x="89534" y="147320"/>
                  </a:lnTo>
                  <a:lnTo>
                    <a:pt x="98602" y="147320"/>
                  </a:lnTo>
                  <a:lnTo>
                    <a:pt x="98602" y="93980"/>
                  </a:lnTo>
                  <a:close/>
                </a:path>
                <a:path w="282575" h="280669">
                  <a:moveTo>
                    <a:pt x="67373" y="124460"/>
                  </a:moveTo>
                  <a:lnTo>
                    <a:pt x="58712" y="124460"/>
                  </a:lnTo>
                  <a:lnTo>
                    <a:pt x="58712" y="137160"/>
                  </a:lnTo>
                  <a:lnTo>
                    <a:pt x="60782" y="139700"/>
                  </a:lnTo>
                  <a:lnTo>
                    <a:pt x="65646" y="139700"/>
                  </a:lnTo>
                  <a:lnTo>
                    <a:pt x="67373" y="137160"/>
                  </a:lnTo>
                  <a:lnTo>
                    <a:pt x="67373" y="124460"/>
                  </a:lnTo>
                  <a:close/>
                </a:path>
                <a:path w="282575" h="280669">
                  <a:moveTo>
                    <a:pt x="79514" y="116840"/>
                  </a:moveTo>
                  <a:lnTo>
                    <a:pt x="46913" y="116840"/>
                  </a:lnTo>
                  <a:lnTo>
                    <a:pt x="44831" y="118110"/>
                  </a:lnTo>
                  <a:lnTo>
                    <a:pt x="44831" y="123190"/>
                  </a:lnTo>
                  <a:lnTo>
                    <a:pt x="46913" y="124460"/>
                  </a:lnTo>
                  <a:lnTo>
                    <a:pt x="79514" y="124460"/>
                  </a:lnTo>
                  <a:lnTo>
                    <a:pt x="81597" y="123190"/>
                  </a:lnTo>
                  <a:lnTo>
                    <a:pt x="81597" y="118110"/>
                  </a:lnTo>
                  <a:lnTo>
                    <a:pt x="79514" y="116840"/>
                  </a:lnTo>
                  <a:close/>
                </a:path>
                <a:path w="282575" h="280669">
                  <a:moveTo>
                    <a:pt x="65646" y="102870"/>
                  </a:moveTo>
                  <a:lnTo>
                    <a:pt x="60782" y="102870"/>
                  </a:lnTo>
                  <a:lnTo>
                    <a:pt x="58712" y="104140"/>
                  </a:lnTo>
                  <a:lnTo>
                    <a:pt x="58712" y="116840"/>
                  </a:lnTo>
                  <a:lnTo>
                    <a:pt x="67373" y="116840"/>
                  </a:lnTo>
                  <a:lnTo>
                    <a:pt x="67373" y="104140"/>
                  </a:lnTo>
                  <a:lnTo>
                    <a:pt x="65646" y="102870"/>
                  </a:lnTo>
                  <a:close/>
                </a:path>
                <a:path w="282575" h="280669">
                  <a:moveTo>
                    <a:pt x="222826" y="66040"/>
                  </a:moveTo>
                  <a:lnTo>
                    <a:pt x="211226" y="66040"/>
                  </a:lnTo>
                  <a:lnTo>
                    <a:pt x="216852" y="71120"/>
                  </a:lnTo>
                  <a:lnTo>
                    <a:pt x="216852" y="87630"/>
                  </a:lnTo>
                  <a:lnTo>
                    <a:pt x="225640" y="87630"/>
                  </a:lnTo>
                  <a:lnTo>
                    <a:pt x="225640" y="71120"/>
                  </a:lnTo>
                  <a:lnTo>
                    <a:pt x="222826" y="66040"/>
                  </a:lnTo>
                  <a:close/>
                </a:path>
                <a:path w="282575" h="280669">
                  <a:moveTo>
                    <a:pt x="220926" y="8890"/>
                  </a:moveTo>
                  <a:lnTo>
                    <a:pt x="211226" y="8890"/>
                  </a:lnTo>
                  <a:lnTo>
                    <a:pt x="216852" y="13970"/>
                  </a:lnTo>
                  <a:lnTo>
                    <a:pt x="216852" y="50800"/>
                  </a:lnTo>
                  <a:lnTo>
                    <a:pt x="211226" y="57150"/>
                  </a:lnTo>
                  <a:lnTo>
                    <a:pt x="222122" y="57150"/>
                  </a:lnTo>
                  <a:lnTo>
                    <a:pt x="225640" y="50800"/>
                  </a:lnTo>
                  <a:lnTo>
                    <a:pt x="225640" y="21590"/>
                  </a:lnTo>
                  <a:lnTo>
                    <a:pt x="223971" y="13970"/>
                  </a:lnTo>
                  <a:lnTo>
                    <a:pt x="220926" y="8890"/>
                  </a:lnTo>
                  <a:close/>
                </a:path>
                <a:path w="282575" h="280669">
                  <a:moveTo>
                    <a:pt x="166293" y="29210"/>
                  </a:moveTo>
                  <a:lnTo>
                    <a:pt x="161467" y="29210"/>
                  </a:lnTo>
                  <a:lnTo>
                    <a:pt x="159245" y="31750"/>
                  </a:lnTo>
                  <a:lnTo>
                    <a:pt x="159245" y="36830"/>
                  </a:lnTo>
                  <a:lnTo>
                    <a:pt x="161467" y="38100"/>
                  </a:lnTo>
                  <a:lnTo>
                    <a:pt x="166293" y="38100"/>
                  </a:lnTo>
                  <a:lnTo>
                    <a:pt x="168148" y="36830"/>
                  </a:lnTo>
                  <a:lnTo>
                    <a:pt x="168148" y="31750"/>
                  </a:lnTo>
                  <a:lnTo>
                    <a:pt x="166293" y="29210"/>
                  </a:lnTo>
                  <a:close/>
                </a:path>
                <a:path w="282575" h="280669">
                  <a:moveTo>
                    <a:pt x="137655" y="35560"/>
                  </a:moveTo>
                  <a:lnTo>
                    <a:pt x="130975" y="35560"/>
                  </a:lnTo>
                  <a:lnTo>
                    <a:pt x="132092" y="36830"/>
                  </a:lnTo>
                  <a:lnTo>
                    <a:pt x="136918" y="36830"/>
                  </a:lnTo>
                  <a:lnTo>
                    <a:pt x="137655" y="35560"/>
                  </a:lnTo>
                  <a:close/>
                </a:path>
                <a:path w="282575" h="280669">
                  <a:moveTo>
                    <a:pt x="194564" y="35560"/>
                  </a:moveTo>
                  <a:lnTo>
                    <a:pt x="188493" y="35560"/>
                  </a:lnTo>
                  <a:lnTo>
                    <a:pt x="189217" y="36830"/>
                  </a:lnTo>
                  <a:lnTo>
                    <a:pt x="193852" y="36830"/>
                  </a:lnTo>
                  <a:lnTo>
                    <a:pt x="194564" y="35560"/>
                  </a:lnTo>
                  <a:close/>
                </a:path>
                <a:path w="282575" h="280669">
                  <a:moveTo>
                    <a:pt x="135801" y="27940"/>
                  </a:moveTo>
                  <a:lnTo>
                    <a:pt x="132842" y="27940"/>
                  </a:lnTo>
                  <a:lnTo>
                    <a:pt x="130975" y="29210"/>
                  </a:lnTo>
                  <a:lnTo>
                    <a:pt x="130238" y="30480"/>
                  </a:lnTo>
                  <a:lnTo>
                    <a:pt x="129870" y="31750"/>
                  </a:lnTo>
                  <a:lnTo>
                    <a:pt x="129870" y="34290"/>
                  </a:lnTo>
                  <a:lnTo>
                    <a:pt x="130238" y="35560"/>
                  </a:lnTo>
                  <a:lnTo>
                    <a:pt x="138404" y="35560"/>
                  </a:lnTo>
                  <a:lnTo>
                    <a:pt x="138772" y="34290"/>
                  </a:lnTo>
                  <a:lnTo>
                    <a:pt x="138772" y="31750"/>
                  </a:lnTo>
                  <a:lnTo>
                    <a:pt x="138404" y="30480"/>
                  </a:lnTo>
                  <a:lnTo>
                    <a:pt x="137655" y="29210"/>
                  </a:lnTo>
                  <a:lnTo>
                    <a:pt x="135801" y="27940"/>
                  </a:lnTo>
                  <a:close/>
                </a:path>
                <a:path w="282575" h="280669">
                  <a:moveTo>
                    <a:pt x="192786" y="27940"/>
                  </a:moveTo>
                  <a:lnTo>
                    <a:pt x="189928" y="27940"/>
                  </a:lnTo>
                  <a:lnTo>
                    <a:pt x="188493" y="29210"/>
                  </a:lnTo>
                  <a:lnTo>
                    <a:pt x="187426" y="30480"/>
                  </a:lnTo>
                  <a:lnTo>
                    <a:pt x="187070" y="31750"/>
                  </a:lnTo>
                  <a:lnTo>
                    <a:pt x="187070" y="34290"/>
                  </a:lnTo>
                  <a:lnTo>
                    <a:pt x="187426" y="35560"/>
                  </a:lnTo>
                  <a:lnTo>
                    <a:pt x="195275" y="35560"/>
                  </a:lnTo>
                  <a:lnTo>
                    <a:pt x="195986" y="34290"/>
                  </a:lnTo>
                  <a:lnTo>
                    <a:pt x="195986" y="31750"/>
                  </a:lnTo>
                  <a:lnTo>
                    <a:pt x="194564" y="29210"/>
                  </a:lnTo>
                  <a:lnTo>
                    <a:pt x="192786" y="27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19673" y="843559"/>
            <a:ext cx="2016223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800" b="1" dirty="0" smtClean="0">
                <a:solidFill>
                  <a:srgbClr val="333E50"/>
                </a:solidFill>
                <a:latin typeface="Arial"/>
                <a:cs typeface="Arial"/>
              </a:rPr>
              <a:t>Среднемесячная заработная плата в Самойловском районе</a:t>
            </a:r>
            <a:endParaRPr sz="800" dirty="0">
              <a:latin typeface="Arial"/>
              <a:cs typeface="Arial"/>
            </a:endParaRPr>
          </a:p>
          <a:p>
            <a:pPr marR="66675" algn="r">
              <a:lnSpc>
                <a:spcPct val="100000"/>
              </a:lnSpc>
              <a:spcBef>
                <a:spcPts val="880"/>
              </a:spcBef>
              <a:tabLst>
                <a:tab pos="1248410" algn="l"/>
                <a:tab pos="2103755" algn="l"/>
              </a:tabLst>
            </a:pPr>
            <a:r>
              <a:rPr sz="1200" b="1" spc="-15" baseline="3472" dirty="0" smtClean="0">
                <a:solidFill>
                  <a:srgbClr val="333E4E"/>
                </a:solidFill>
                <a:latin typeface="Arial"/>
                <a:cs typeface="Arial"/>
              </a:rPr>
              <a:t>,</a:t>
            </a:r>
            <a:endParaRPr sz="1200" baseline="3472" dirty="0">
              <a:latin typeface="Arial"/>
              <a:cs typeface="Arial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785786" y="1203599"/>
          <a:ext cx="2778101" cy="1492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4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4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1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5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580"/>
                        </a:lnSpc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ts val="890"/>
                        </a:lnSpc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915"/>
                        </a:lnSpc>
                      </a:pP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22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20" dirty="0" smtClean="0">
                          <a:latin typeface="Arial"/>
                          <a:cs typeface="Arial"/>
                        </a:rPr>
                        <a:t>21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26 366,6</a:t>
                      </a:r>
                      <a:endParaRPr sz="1000" dirty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000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64135" marB="0"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20" dirty="0" smtClean="0">
                          <a:latin typeface="Arial"/>
                          <a:cs typeface="Arial"/>
                        </a:rPr>
                        <a:t>22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28 868,7</a:t>
                      </a:r>
                      <a:endParaRPr sz="1000" dirty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2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20" dirty="0" smtClean="0">
                          <a:latin typeface="Arial"/>
                          <a:cs typeface="Arial"/>
                        </a:rPr>
                        <a:t>23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858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34 001,3</a:t>
                      </a:r>
                      <a:endParaRPr sz="1000" dirty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000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lang="ru-RU" sz="1000" b="1" spc="-10" dirty="0">
                        <a:solidFill>
                          <a:srgbClr val="333E4E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1043608" y="195486"/>
            <a:ext cx="5715039" cy="4385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Социально – экономическое развитие</a:t>
            </a:r>
            <a:endParaRPr lang="ru-RU" sz="1800"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 dirty="0"/>
              <a:t>Инвестиционный</a:t>
            </a:r>
            <a:r>
              <a:rPr spc="-35" dirty="0"/>
              <a:t> </a:t>
            </a:r>
            <a:r>
              <a:t>профиль</a:t>
            </a:r>
            <a:r>
              <a:rPr spc="-5"/>
              <a:t> </a:t>
            </a:r>
            <a:endParaRPr spc="-20" dirty="0"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8643966" y="4857766"/>
            <a:ext cx="413165" cy="230832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ts val="1760"/>
              </a:lnSpc>
            </a:pPr>
            <a:fld id="{81D60167-4931-47E6-BA6A-407CBD079E47}" type="slidenum">
              <a:rPr spc="-50" dirty="0"/>
              <a:pPr marL="144780">
                <a:lnSpc>
                  <a:spcPts val="1760"/>
                </a:lnSpc>
              </a:pPr>
              <a:t>8</a:t>
            </a:fld>
            <a:endParaRPr spc="-50" dirty="0"/>
          </a:p>
        </p:txBody>
      </p:sp>
      <p:pic>
        <p:nvPicPr>
          <p:cNvPr id="54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graphicFrame>
        <p:nvGraphicFramePr>
          <p:cNvPr id="28" name="Диаграмма 27"/>
          <p:cNvGraphicFramePr/>
          <p:nvPr/>
        </p:nvGraphicFramePr>
        <p:xfrm>
          <a:off x="4283968" y="2571750"/>
          <a:ext cx="4724229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9782"/>
            <a:ext cx="3816424" cy="1829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РАБОТА\эконом\Презентация\фото инвестпрофил\Istoriya-Dnya-bezopasnogo-Interneta-2048x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34"/>
            <a:ext cx="4143404" cy="949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7422" y="214296"/>
            <a:ext cx="5000660" cy="33083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3E50"/>
                </a:solidFill>
              </a:rPr>
              <a:t>База</a:t>
            </a:r>
            <a:r>
              <a:rPr sz="2000" spc="-65" dirty="0">
                <a:solidFill>
                  <a:srgbClr val="333E50"/>
                </a:solidFill>
              </a:rPr>
              <a:t> </a:t>
            </a:r>
            <a:r>
              <a:rPr sz="2000" dirty="0">
                <a:solidFill>
                  <a:srgbClr val="333E50"/>
                </a:solidFill>
              </a:rPr>
              <a:t>ключевых</a:t>
            </a:r>
            <a:r>
              <a:rPr sz="2000" spc="-80" dirty="0">
                <a:solidFill>
                  <a:srgbClr val="333E50"/>
                </a:solidFill>
              </a:rPr>
              <a:t> </a:t>
            </a:r>
            <a:r>
              <a:rPr sz="2000" spc="-10" dirty="0">
                <a:solidFill>
                  <a:srgbClr val="333E50"/>
                </a:solidFill>
              </a:rPr>
              <a:t>ресурсов</a:t>
            </a:r>
            <a:endParaRPr sz="2000"/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10"/>
          </p:nvPr>
        </p:nvSpPr>
        <p:spPr>
          <a:xfrm>
            <a:off x="364642" y="4886557"/>
            <a:ext cx="3141345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0" dirty="0"/>
              <a:t>Самойловский</a:t>
            </a:r>
            <a:r>
              <a:rPr spc="-30"/>
              <a:t> </a:t>
            </a:r>
            <a:r>
              <a:rPr dirty="0"/>
              <a:t>район:</a:t>
            </a:r>
            <a:r>
              <a:rPr spc="-15" dirty="0"/>
              <a:t> </a:t>
            </a:r>
            <a:r>
              <a:rPr spc="-10"/>
              <a:t>Инвестиционный</a:t>
            </a:r>
            <a:r>
              <a:rPr spc="-35"/>
              <a:t> </a:t>
            </a:r>
            <a:r>
              <a:t>профиль</a:t>
            </a:r>
            <a:endParaRPr spc="-20" dirty="0"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11"/>
          </p:nvPr>
        </p:nvSpPr>
        <p:spPr>
          <a:xfrm>
            <a:off x="6688581" y="4870306"/>
            <a:ext cx="1876425" cy="1795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5"/>
              <a:t>ИНВЕСТПРОФИЛЬ</a:t>
            </a:r>
            <a:endParaRPr spc="-20" dirty="0"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fld id="{81D60167-4931-47E6-BA6A-407CBD079E47}" type="slidenum">
              <a:rPr spc="-25" dirty="0"/>
              <a:pPr marL="78105">
                <a:lnSpc>
                  <a:spcPct val="100000"/>
                </a:lnSpc>
              </a:pPr>
              <a:t>9</a:t>
            </a:fld>
            <a:endParaRPr spc="-25" dirty="0"/>
          </a:p>
        </p:txBody>
      </p:sp>
      <p:grpSp>
        <p:nvGrpSpPr>
          <p:cNvPr id="2" name="object 5"/>
          <p:cNvGrpSpPr/>
          <p:nvPr/>
        </p:nvGrpSpPr>
        <p:grpSpPr>
          <a:xfrm>
            <a:off x="214282" y="1142990"/>
            <a:ext cx="4286250" cy="205104"/>
            <a:chOff x="285750" y="1196975"/>
            <a:chExt cx="4286250" cy="205104"/>
          </a:xfrm>
        </p:grpSpPr>
        <p:sp>
          <p:nvSpPr>
            <p:cNvPr id="6" name="object 6"/>
            <p:cNvSpPr/>
            <p:nvPr/>
          </p:nvSpPr>
          <p:spPr>
            <a:xfrm>
              <a:off x="285750" y="1196975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5">
                  <a:moveTo>
                    <a:pt x="4183888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71"/>
                  </a:lnTo>
                  <a:lnTo>
                    <a:pt x="29992" y="174847"/>
                  </a:lnTo>
                  <a:lnTo>
                    <a:pt x="62541" y="196802"/>
                  </a:lnTo>
                  <a:lnTo>
                    <a:pt x="102400" y="204850"/>
                  </a:lnTo>
                  <a:lnTo>
                    <a:pt x="4183888" y="204850"/>
                  </a:lnTo>
                  <a:lnTo>
                    <a:pt x="4223724" y="196802"/>
                  </a:lnTo>
                  <a:lnTo>
                    <a:pt x="4256262" y="174847"/>
                  </a:lnTo>
                  <a:lnTo>
                    <a:pt x="4278203" y="142271"/>
                  </a:lnTo>
                  <a:lnTo>
                    <a:pt x="4286250" y="102362"/>
                  </a:lnTo>
                  <a:lnTo>
                    <a:pt x="4278203" y="62525"/>
                  </a:lnTo>
                  <a:lnTo>
                    <a:pt x="4256262" y="29987"/>
                  </a:lnTo>
                  <a:lnTo>
                    <a:pt x="4223724" y="8046"/>
                  </a:lnTo>
                  <a:lnTo>
                    <a:pt x="41838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5750" y="1214427"/>
              <a:ext cx="2285986" cy="187651"/>
            </a:xfrm>
            <a:custGeom>
              <a:avLst/>
              <a:gdLst/>
              <a:ahLst/>
              <a:cxnLst/>
              <a:rect l="l" t="t" r="r" b="b"/>
              <a:pathLst>
                <a:path w="3632200" h="205105">
                  <a:moveTo>
                    <a:pt x="3529838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71"/>
                  </a:lnTo>
                  <a:lnTo>
                    <a:pt x="29992" y="174847"/>
                  </a:lnTo>
                  <a:lnTo>
                    <a:pt x="62541" y="196802"/>
                  </a:lnTo>
                  <a:lnTo>
                    <a:pt x="102400" y="204850"/>
                  </a:lnTo>
                  <a:lnTo>
                    <a:pt x="3529838" y="204850"/>
                  </a:lnTo>
                  <a:lnTo>
                    <a:pt x="3569674" y="196802"/>
                  </a:lnTo>
                  <a:lnTo>
                    <a:pt x="3602212" y="174847"/>
                  </a:lnTo>
                  <a:lnTo>
                    <a:pt x="3624153" y="142271"/>
                  </a:lnTo>
                  <a:lnTo>
                    <a:pt x="3632200" y="102362"/>
                  </a:lnTo>
                  <a:lnTo>
                    <a:pt x="3624153" y="62525"/>
                  </a:lnTo>
                  <a:lnTo>
                    <a:pt x="3602212" y="29987"/>
                  </a:lnTo>
                  <a:lnTo>
                    <a:pt x="3569674" y="8046"/>
                  </a:lnTo>
                  <a:lnTo>
                    <a:pt x="352983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" name="object 11"/>
          <p:cNvGrpSpPr/>
          <p:nvPr/>
        </p:nvGrpSpPr>
        <p:grpSpPr>
          <a:xfrm>
            <a:off x="107504" y="3867894"/>
            <a:ext cx="4286250" cy="205104"/>
            <a:chOff x="285750" y="3540125"/>
            <a:chExt cx="4286250" cy="205104"/>
          </a:xfrm>
        </p:grpSpPr>
        <p:sp>
          <p:nvSpPr>
            <p:cNvPr id="12" name="object 12"/>
            <p:cNvSpPr/>
            <p:nvPr/>
          </p:nvSpPr>
          <p:spPr>
            <a:xfrm>
              <a:off x="285750" y="3540125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4">
                  <a:moveTo>
                    <a:pt x="4183888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71"/>
                  </a:lnTo>
                  <a:lnTo>
                    <a:pt x="29992" y="174847"/>
                  </a:lnTo>
                  <a:lnTo>
                    <a:pt x="62541" y="196802"/>
                  </a:lnTo>
                  <a:lnTo>
                    <a:pt x="102400" y="204850"/>
                  </a:lnTo>
                  <a:lnTo>
                    <a:pt x="4183888" y="204850"/>
                  </a:lnTo>
                  <a:lnTo>
                    <a:pt x="4223724" y="196802"/>
                  </a:lnTo>
                  <a:lnTo>
                    <a:pt x="4256262" y="174847"/>
                  </a:lnTo>
                  <a:lnTo>
                    <a:pt x="4278203" y="142271"/>
                  </a:lnTo>
                  <a:lnTo>
                    <a:pt x="4286250" y="102362"/>
                  </a:lnTo>
                  <a:lnTo>
                    <a:pt x="4278203" y="62525"/>
                  </a:lnTo>
                  <a:lnTo>
                    <a:pt x="4256262" y="29987"/>
                  </a:lnTo>
                  <a:lnTo>
                    <a:pt x="4223724" y="8046"/>
                  </a:lnTo>
                  <a:lnTo>
                    <a:pt x="41838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750" y="3540125"/>
              <a:ext cx="3702050" cy="205104"/>
            </a:xfrm>
            <a:custGeom>
              <a:avLst/>
              <a:gdLst/>
              <a:ahLst/>
              <a:cxnLst/>
              <a:rect l="l" t="t" r="r" b="b"/>
              <a:pathLst>
                <a:path w="3702050" h="205104">
                  <a:moveTo>
                    <a:pt x="3599688" y="0"/>
                  </a:moveTo>
                  <a:lnTo>
                    <a:pt x="102400" y="0"/>
                  </a:lnTo>
                  <a:lnTo>
                    <a:pt x="62541" y="8046"/>
                  </a:lnTo>
                  <a:lnTo>
                    <a:pt x="29992" y="29987"/>
                  </a:lnTo>
                  <a:lnTo>
                    <a:pt x="8047" y="62525"/>
                  </a:lnTo>
                  <a:lnTo>
                    <a:pt x="0" y="102362"/>
                  </a:lnTo>
                  <a:lnTo>
                    <a:pt x="8047" y="142271"/>
                  </a:lnTo>
                  <a:lnTo>
                    <a:pt x="29992" y="174847"/>
                  </a:lnTo>
                  <a:lnTo>
                    <a:pt x="62541" y="196802"/>
                  </a:lnTo>
                  <a:lnTo>
                    <a:pt x="102400" y="204850"/>
                  </a:lnTo>
                  <a:lnTo>
                    <a:pt x="3599688" y="204850"/>
                  </a:lnTo>
                  <a:lnTo>
                    <a:pt x="3639524" y="196802"/>
                  </a:lnTo>
                  <a:lnTo>
                    <a:pt x="3672062" y="174847"/>
                  </a:lnTo>
                  <a:lnTo>
                    <a:pt x="3694003" y="142271"/>
                  </a:lnTo>
                  <a:lnTo>
                    <a:pt x="3702050" y="102362"/>
                  </a:lnTo>
                  <a:lnTo>
                    <a:pt x="3694003" y="62525"/>
                  </a:lnTo>
                  <a:lnTo>
                    <a:pt x="3672062" y="29987"/>
                  </a:lnTo>
                  <a:lnTo>
                    <a:pt x="3639524" y="8046"/>
                  </a:lnTo>
                  <a:lnTo>
                    <a:pt x="359968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7158" y="642924"/>
            <a:ext cx="2714644" cy="69506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200" b="1" spc="-10" dirty="0">
                <a:solidFill>
                  <a:srgbClr val="212A35"/>
                </a:solidFill>
                <a:latin typeface="Arial"/>
                <a:cs typeface="Arial"/>
              </a:rPr>
              <a:t>  </a:t>
            </a:r>
            <a:r>
              <a:rPr sz="1200" b="1" spc="-10" err="1">
                <a:solidFill>
                  <a:srgbClr val="212A35"/>
                </a:solidFill>
                <a:latin typeface="Arial"/>
                <a:cs typeface="Arial"/>
              </a:rPr>
              <a:t>Трудовые</a:t>
            </a:r>
            <a:r>
              <a:rPr sz="1200" b="1" spc="-7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212A35"/>
                </a:solidFill>
                <a:latin typeface="Arial"/>
                <a:cs typeface="Arial"/>
              </a:rPr>
              <a:t>ресурсы</a:t>
            </a:r>
            <a:endParaRPr sz="1200" dirty="0">
              <a:latin typeface="Arial"/>
              <a:cs typeface="Arial"/>
            </a:endParaRPr>
          </a:p>
          <a:p>
            <a:pPr marL="81915">
              <a:lnSpc>
                <a:spcPct val="100000"/>
              </a:lnSpc>
              <a:spcBef>
                <a:spcPts val="375"/>
              </a:spcBef>
            </a:pPr>
            <a:r>
              <a:rPr sz="1050" b="1" err="1">
                <a:solidFill>
                  <a:srgbClr val="212A35"/>
                </a:solidFill>
                <a:latin typeface="Arial"/>
                <a:cs typeface="Arial"/>
              </a:rPr>
              <a:t>Трудоспособное</a:t>
            </a:r>
            <a:r>
              <a:rPr sz="1050" b="1" spc="-7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население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endParaRPr sz="1050" b="1" spc="-10" dirty="0" err="1">
              <a:solidFill>
                <a:srgbClr val="FF0000"/>
              </a:solidFill>
              <a:latin typeface="Arial"/>
              <a:cs typeface="Arial"/>
            </a:endParaRPr>
          </a:p>
          <a:p>
            <a:pPr marL="1457325">
              <a:lnSpc>
                <a:spcPct val="100000"/>
              </a:lnSpc>
              <a:spcBef>
                <a:spcPts val="585"/>
              </a:spcBef>
            </a:pPr>
            <a:r>
              <a:rPr lang="ru-RU" sz="1000" b="1" spc="-25" dirty="0">
                <a:solidFill>
                  <a:srgbClr val="FFFFFF"/>
                </a:solidFill>
                <a:latin typeface="Arial"/>
                <a:cs typeface="Arial"/>
              </a:rPr>
              <a:t>8598</a:t>
            </a:r>
            <a:r>
              <a:rPr sz="10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0" dirty="0" err="1">
                <a:solidFill>
                  <a:srgbClr val="FFFFFF"/>
                </a:solidFill>
                <a:latin typeface="Arial"/>
                <a:cs typeface="Arial"/>
              </a:rPr>
              <a:t>чел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7620" y="1142990"/>
            <a:ext cx="4057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54 </a:t>
            </a: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0" name="object 42"/>
          <p:cNvGrpSpPr/>
          <p:nvPr/>
        </p:nvGrpSpPr>
        <p:grpSpPr>
          <a:xfrm>
            <a:off x="4732401" y="1196975"/>
            <a:ext cx="4286250" cy="219075"/>
            <a:chOff x="4732401" y="1196975"/>
            <a:chExt cx="4286250" cy="219075"/>
          </a:xfrm>
        </p:grpSpPr>
        <p:sp>
          <p:nvSpPr>
            <p:cNvPr id="43" name="object 43"/>
            <p:cNvSpPr/>
            <p:nvPr/>
          </p:nvSpPr>
          <p:spPr>
            <a:xfrm>
              <a:off x="4732401" y="1196975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5">
                  <a:moveTo>
                    <a:pt x="4183760" y="0"/>
                  </a:moveTo>
                  <a:lnTo>
                    <a:pt x="102362" y="0"/>
                  </a:lnTo>
                  <a:lnTo>
                    <a:pt x="62472" y="8046"/>
                  </a:lnTo>
                  <a:lnTo>
                    <a:pt x="29940" y="29987"/>
                  </a:lnTo>
                  <a:lnTo>
                    <a:pt x="8028" y="62525"/>
                  </a:lnTo>
                  <a:lnTo>
                    <a:pt x="0" y="102362"/>
                  </a:lnTo>
                  <a:lnTo>
                    <a:pt x="8028" y="142271"/>
                  </a:lnTo>
                  <a:lnTo>
                    <a:pt x="29940" y="174847"/>
                  </a:lnTo>
                  <a:lnTo>
                    <a:pt x="62472" y="196802"/>
                  </a:lnTo>
                  <a:lnTo>
                    <a:pt x="102362" y="204850"/>
                  </a:lnTo>
                  <a:lnTo>
                    <a:pt x="4183760" y="204850"/>
                  </a:lnTo>
                  <a:lnTo>
                    <a:pt x="4223670" y="196802"/>
                  </a:lnTo>
                  <a:lnTo>
                    <a:pt x="4256246" y="174847"/>
                  </a:lnTo>
                  <a:lnTo>
                    <a:pt x="4278201" y="142271"/>
                  </a:lnTo>
                  <a:lnTo>
                    <a:pt x="4286250" y="102362"/>
                  </a:lnTo>
                  <a:lnTo>
                    <a:pt x="4278201" y="62525"/>
                  </a:lnTo>
                  <a:lnTo>
                    <a:pt x="4256246" y="29987"/>
                  </a:lnTo>
                  <a:lnTo>
                    <a:pt x="4223670" y="8046"/>
                  </a:lnTo>
                  <a:lnTo>
                    <a:pt x="41837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43475" y="1214428"/>
              <a:ext cx="4257681" cy="201622"/>
            </a:xfrm>
            <a:custGeom>
              <a:avLst/>
              <a:gdLst/>
              <a:ahLst/>
              <a:cxnLst/>
              <a:rect l="l" t="t" r="r" b="b"/>
              <a:pathLst>
                <a:path w="2905125" h="219075">
                  <a:moveTo>
                    <a:pt x="2795625" y="0"/>
                  </a:moveTo>
                  <a:lnTo>
                    <a:pt x="109575" y="0"/>
                  </a:lnTo>
                  <a:lnTo>
                    <a:pt x="66893" y="8606"/>
                  </a:lnTo>
                  <a:lnTo>
                    <a:pt x="32057" y="32083"/>
                  </a:lnTo>
                  <a:lnTo>
                    <a:pt x="8580" y="66919"/>
                  </a:lnTo>
                  <a:lnTo>
                    <a:pt x="0" y="109474"/>
                  </a:lnTo>
                  <a:lnTo>
                    <a:pt x="8580" y="152155"/>
                  </a:lnTo>
                  <a:lnTo>
                    <a:pt x="32081" y="187007"/>
                  </a:lnTo>
                  <a:lnTo>
                    <a:pt x="66903" y="210470"/>
                  </a:lnTo>
                  <a:lnTo>
                    <a:pt x="109575" y="219075"/>
                  </a:lnTo>
                  <a:lnTo>
                    <a:pt x="2795498" y="219075"/>
                  </a:lnTo>
                  <a:lnTo>
                    <a:pt x="2838183" y="210468"/>
                  </a:lnTo>
                  <a:lnTo>
                    <a:pt x="2873026" y="186991"/>
                  </a:lnTo>
                  <a:lnTo>
                    <a:pt x="2896493" y="152209"/>
                  </a:lnTo>
                  <a:lnTo>
                    <a:pt x="2905099" y="109600"/>
                  </a:lnTo>
                  <a:lnTo>
                    <a:pt x="2896495" y="66919"/>
                  </a:lnTo>
                  <a:lnTo>
                    <a:pt x="2873031" y="32083"/>
                  </a:lnTo>
                  <a:lnTo>
                    <a:pt x="2838233" y="8606"/>
                  </a:lnTo>
                  <a:lnTo>
                    <a:pt x="279562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45"/>
          <p:cNvGrpSpPr/>
          <p:nvPr/>
        </p:nvGrpSpPr>
        <p:grpSpPr>
          <a:xfrm>
            <a:off x="4714876" y="1643056"/>
            <a:ext cx="4286250" cy="246386"/>
            <a:chOff x="4732401" y="1571618"/>
            <a:chExt cx="4286250" cy="246386"/>
          </a:xfrm>
        </p:grpSpPr>
        <p:sp>
          <p:nvSpPr>
            <p:cNvPr id="46" name="object 46"/>
            <p:cNvSpPr/>
            <p:nvPr/>
          </p:nvSpPr>
          <p:spPr>
            <a:xfrm>
              <a:off x="4732401" y="1612900"/>
              <a:ext cx="4286250" cy="205104"/>
            </a:xfrm>
            <a:custGeom>
              <a:avLst/>
              <a:gdLst/>
              <a:ahLst/>
              <a:cxnLst/>
              <a:rect l="l" t="t" r="r" b="b"/>
              <a:pathLst>
                <a:path w="4286250" h="205105">
                  <a:moveTo>
                    <a:pt x="4183760" y="0"/>
                  </a:moveTo>
                  <a:lnTo>
                    <a:pt x="102362" y="0"/>
                  </a:lnTo>
                  <a:lnTo>
                    <a:pt x="62472" y="8046"/>
                  </a:lnTo>
                  <a:lnTo>
                    <a:pt x="29940" y="29987"/>
                  </a:lnTo>
                  <a:lnTo>
                    <a:pt x="8028" y="62525"/>
                  </a:lnTo>
                  <a:lnTo>
                    <a:pt x="0" y="102362"/>
                  </a:lnTo>
                  <a:lnTo>
                    <a:pt x="8028" y="142271"/>
                  </a:lnTo>
                  <a:lnTo>
                    <a:pt x="29940" y="174847"/>
                  </a:lnTo>
                  <a:lnTo>
                    <a:pt x="62472" y="196802"/>
                  </a:lnTo>
                  <a:lnTo>
                    <a:pt x="102362" y="204850"/>
                  </a:lnTo>
                  <a:lnTo>
                    <a:pt x="4183760" y="204850"/>
                  </a:lnTo>
                  <a:lnTo>
                    <a:pt x="4223670" y="196802"/>
                  </a:lnTo>
                  <a:lnTo>
                    <a:pt x="4256246" y="174847"/>
                  </a:lnTo>
                  <a:lnTo>
                    <a:pt x="4278201" y="142271"/>
                  </a:lnTo>
                  <a:lnTo>
                    <a:pt x="4286250" y="102362"/>
                  </a:lnTo>
                  <a:lnTo>
                    <a:pt x="4278201" y="62525"/>
                  </a:lnTo>
                  <a:lnTo>
                    <a:pt x="4256246" y="29987"/>
                  </a:lnTo>
                  <a:lnTo>
                    <a:pt x="4223670" y="8046"/>
                  </a:lnTo>
                  <a:lnTo>
                    <a:pt x="41837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32401" y="1571618"/>
              <a:ext cx="4268755" cy="233687"/>
            </a:xfrm>
            <a:custGeom>
              <a:avLst/>
              <a:gdLst/>
              <a:ahLst/>
              <a:cxnLst/>
              <a:rect l="l" t="t" r="r" b="b"/>
              <a:pathLst>
                <a:path w="2422525" h="192405">
                  <a:moveTo>
                    <a:pt x="2326385" y="0"/>
                  </a:moveTo>
                  <a:lnTo>
                    <a:pt x="96012" y="0"/>
                  </a:lnTo>
                  <a:lnTo>
                    <a:pt x="58614" y="7554"/>
                  </a:lnTo>
                  <a:lnTo>
                    <a:pt x="28098" y="28146"/>
                  </a:lnTo>
                  <a:lnTo>
                    <a:pt x="7536" y="58668"/>
                  </a:lnTo>
                  <a:lnTo>
                    <a:pt x="0" y="96012"/>
                  </a:lnTo>
                  <a:lnTo>
                    <a:pt x="7536" y="133429"/>
                  </a:lnTo>
                  <a:lnTo>
                    <a:pt x="28098" y="163988"/>
                  </a:lnTo>
                  <a:lnTo>
                    <a:pt x="58614" y="184594"/>
                  </a:lnTo>
                  <a:lnTo>
                    <a:pt x="96012" y="192150"/>
                  </a:lnTo>
                  <a:lnTo>
                    <a:pt x="2326385" y="192150"/>
                  </a:lnTo>
                  <a:lnTo>
                    <a:pt x="2363803" y="184594"/>
                  </a:lnTo>
                  <a:lnTo>
                    <a:pt x="2394362" y="163988"/>
                  </a:lnTo>
                  <a:lnTo>
                    <a:pt x="2414968" y="133429"/>
                  </a:lnTo>
                  <a:lnTo>
                    <a:pt x="2422525" y="96012"/>
                  </a:lnTo>
                  <a:lnTo>
                    <a:pt x="2414968" y="58668"/>
                  </a:lnTo>
                  <a:lnTo>
                    <a:pt x="2394362" y="28146"/>
                  </a:lnTo>
                  <a:lnTo>
                    <a:pt x="2363803" y="7554"/>
                  </a:lnTo>
                  <a:lnTo>
                    <a:pt x="232638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286776" y="1436370"/>
            <a:ext cx="522071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100</a:t>
            </a: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,0</a:t>
            </a:r>
            <a:r>
              <a:rPr sz="1050" b="1" spc="-10" dirty="0">
                <a:solidFill>
                  <a:srgbClr val="212A35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16602" y="746685"/>
            <a:ext cx="2970108" cy="85985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b="1" spc="-10" dirty="0">
                <a:solidFill>
                  <a:srgbClr val="212A35"/>
                </a:solidFill>
                <a:latin typeface="Arial"/>
                <a:cs typeface="Arial"/>
              </a:rPr>
              <a:t>Инфраструктура</a:t>
            </a:r>
            <a:endParaRPr sz="1200">
              <a:latin typeface="Arial"/>
              <a:cs typeface="Arial"/>
            </a:endParaRPr>
          </a:p>
          <a:p>
            <a:pPr marL="99695">
              <a:lnSpc>
                <a:spcPct val="100000"/>
              </a:lnSpc>
              <a:spcBef>
                <a:spcPts val="310"/>
              </a:spcBef>
            </a:pPr>
            <a:r>
              <a:rPr lang="ru-RU" sz="1050" b="1" dirty="0">
                <a:solidFill>
                  <a:srgbClr val="212A35"/>
                </a:solidFill>
                <a:latin typeface="Arial"/>
                <a:cs typeface="Arial"/>
              </a:rPr>
              <a:t>Электроснабжение населенных пунктов</a:t>
            </a:r>
            <a:endParaRPr sz="1050">
              <a:latin typeface="Arial"/>
              <a:cs typeface="Arial"/>
            </a:endParaRPr>
          </a:p>
          <a:p>
            <a:pPr marL="1662430">
              <a:lnSpc>
                <a:spcPct val="100000"/>
              </a:lnSpc>
              <a:spcBef>
                <a:spcPts val="235"/>
              </a:spcBef>
            </a:pPr>
            <a:endParaRPr sz="10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595"/>
              </a:spcBef>
            </a:pP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Газифицировано</a:t>
            </a:r>
            <a:r>
              <a:rPr sz="1050" b="1" spc="45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населенных пунктов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" name="object 56"/>
          <p:cNvGrpSpPr/>
          <p:nvPr/>
        </p:nvGrpSpPr>
        <p:grpSpPr>
          <a:xfrm>
            <a:off x="179512" y="4371950"/>
            <a:ext cx="4286250" cy="206375"/>
            <a:chOff x="4732401" y="2455926"/>
            <a:chExt cx="4286250" cy="206375"/>
          </a:xfrm>
        </p:grpSpPr>
        <p:sp>
          <p:nvSpPr>
            <p:cNvPr id="57" name="object 57"/>
            <p:cNvSpPr/>
            <p:nvPr/>
          </p:nvSpPr>
          <p:spPr>
            <a:xfrm>
              <a:off x="4732401" y="2455926"/>
              <a:ext cx="4286250" cy="206375"/>
            </a:xfrm>
            <a:custGeom>
              <a:avLst/>
              <a:gdLst/>
              <a:ahLst/>
              <a:cxnLst/>
              <a:rect l="l" t="t" r="r" b="b"/>
              <a:pathLst>
                <a:path w="4286250" h="206375">
                  <a:moveTo>
                    <a:pt x="4182999" y="0"/>
                  </a:moveTo>
                  <a:lnTo>
                    <a:pt x="103124" y="0"/>
                  </a:lnTo>
                  <a:lnTo>
                    <a:pt x="62954" y="8094"/>
                  </a:lnTo>
                  <a:lnTo>
                    <a:pt x="30178" y="30178"/>
                  </a:lnTo>
                  <a:lnTo>
                    <a:pt x="8094" y="62954"/>
                  </a:lnTo>
                  <a:lnTo>
                    <a:pt x="0" y="103124"/>
                  </a:lnTo>
                  <a:lnTo>
                    <a:pt x="8094" y="143313"/>
                  </a:lnTo>
                  <a:lnTo>
                    <a:pt x="30178" y="176133"/>
                  </a:lnTo>
                  <a:lnTo>
                    <a:pt x="62954" y="198260"/>
                  </a:lnTo>
                  <a:lnTo>
                    <a:pt x="103124" y="206375"/>
                  </a:lnTo>
                  <a:lnTo>
                    <a:pt x="4182999" y="206375"/>
                  </a:lnTo>
                  <a:lnTo>
                    <a:pt x="4223188" y="198260"/>
                  </a:lnTo>
                  <a:lnTo>
                    <a:pt x="4256008" y="176133"/>
                  </a:lnTo>
                  <a:lnTo>
                    <a:pt x="4278135" y="143313"/>
                  </a:lnTo>
                  <a:lnTo>
                    <a:pt x="4286250" y="103124"/>
                  </a:lnTo>
                  <a:lnTo>
                    <a:pt x="4278135" y="62954"/>
                  </a:lnTo>
                  <a:lnTo>
                    <a:pt x="4256008" y="30178"/>
                  </a:lnTo>
                  <a:lnTo>
                    <a:pt x="4223188" y="8094"/>
                  </a:lnTo>
                  <a:lnTo>
                    <a:pt x="41829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49799" y="2455926"/>
              <a:ext cx="1268485" cy="203200"/>
            </a:xfrm>
            <a:custGeom>
              <a:avLst/>
              <a:gdLst/>
              <a:ahLst/>
              <a:cxnLst/>
              <a:rect l="l" t="t" r="r" b="b"/>
              <a:pathLst>
                <a:path w="3292475" h="203200">
                  <a:moveTo>
                    <a:pt x="3190875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7981" y="141102"/>
                  </a:lnTo>
                  <a:lnTo>
                    <a:pt x="29749" y="173402"/>
                  </a:lnTo>
                  <a:lnTo>
                    <a:pt x="62043" y="195200"/>
                  </a:lnTo>
                  <a:lnTo>
                    <a:pt x="101600" y="203200"/>
                  </a:lnTo>
                  <a:lnTo>
                    <a:pt x="3190875" y="203200"/>
                  </a:lnTo>
                  <a:lnTo>
                    <a:pt x="3230431" y="195200"/>
                  </a:lnTo>
                  <a:lnTo>
                    <a:pt x="3262725" y="173402"/>
                  </a:lnTo>
                  <a:lnTo>
                    <a:pt x="3284493" y="141102"/>
                  </a:lnTo>
                  <a:lnTo>
                    <a:pt x="3292475" y="101600"/>
                  </a:lnTo>
                  <a:lnTo>
                    <a:pt x="3284493" y="62043"/>
                  </a:lnTo>
                  <a:lnTo>
                    <a:pt x="3262725" y="29749"/>
                  </a:lnTo>
                  <a:lnTo>
                    <a:pt x="3230431" y="7981"/>
                  </a:lnTo>
                  <a:lnTo>
                    <a:pt x="319087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r>
                <a:rPr lang="ru-RU" sz="1100" b="1" dirty="0">
                  <a:solidFill>
                    <a:srgbClr val="FFFFFF"/>
                  </a:solidFill>
                  <a:latin typeface="Arial"/>
                  <a:cs typeface="Arial"/>
                </a:rPr>
                <a:t>     5 объектов</a:t>
              </a:r>
              <a:endParaRPr sz="1100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51520" y="4083918"/>
            <a:ext cx="2739856" cy="23852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50" b="1" dirty="0">
                <a:solidFill>
                  <a:srgbClr val="212A35"/>
                </a:solidFill>
                <a:latin typeface="Arial"/>
                <a:cs typeface="Arial"/>
              </a:rPr>
              <a:t>Имущество</a:t>
            </a:r>
            <a:r>
              <a:rPr sz="1050" b="1" spc="-10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A35"/>
                </a:solidFill>
                <a:latin typeface="Arial"/>
                <a:cs typeface="Arial"/>
              </a:rPr>
              <a:t>(для</a:t>
            </a:r>
            <a:r>
              <a:rPr sz="1050" b="1" spc="-5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050" b="1">
                <a:solidFill>
                  <a:srgbClr val="212A35"/>
                </a:solidFill>
                <a:latin typeface="Arial"/>
                <a:cs typeface="Arial"/>
              </a:rPr>
              <a:t>целей</a:t>
            </a:r>
            <a:r>
              <a:rPr sz="1050" b="1" spc="-3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аренды)</a:t>
            </a:r>
            <a:endParaRPr sz="10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9512" y="3147814"/>
            <a:ext cx="2857520" cy="113620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dirty="0">
                <a:solidFill>
                  <a:srgbClr val="212A35"/>
                </a:solidFill>
                <a:latin typeface="Arial"/>
                <a:cs typeface="Arial"/>
              </a:rPr>
              <a:t>Природные</a:t>
            </a:r>
            <a:r>
              <a:rPr sz="1200" b="1" spc="-85" dirty="0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12A35"/>
                </a:solidFill>
                <a:latin typeface="Arial"/>
                <a:cs typeface="Arial"/>
              </a:rPr>
              <a:t>ресурсы</a:t>
            </a:r>
            <a:endParaRPr sz="1200" dirty="0">
              <a:latin typeface="Arial"/>
              <a:cs typeface="Arial"/>
            </a:endParaRPr>
          </a:p>
          <a:p>
            <a:pPr marL="93345">
              <a:spcBef>
                <a:spcPts val="540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Суглинок, глина, песок </a:t>
            </a:r>
          </a:p>
          <a:p>
            <a:pPr marL="93345">
              <a:spcBef>
                <a:spcPts val="540"/>
              </a:spcBef>
            </a:pPr>
            <a:r>
              <a:rPr lang="ru-RU" sz="1000" b="1" spc="-35" dirty="0">
                <a:solidFill>
                  <a:schemeClr val="tx1"/>
                </a:solidFill>
                <a:latin typeface="Arial"/>
                <a:cs typeface="Arial"/>
              </a:rPr>
              <a:t>мощность полезной толщи 4,4 – 6,3 м. </a:t>
            </a:r>
            <a:endParaRPr sz="1000" b="1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480"/>
              </a:spcBef>
            </a:pPr>
            <a:endParaRPr sz="1050" dirty="0">
              <a:latin typeface="Arial"/>
              <a:cs typeface="Arial"/>
            </a:endParaRPr>
          </a:p>
          <a:p>
            <a:pPr marL="1114425">
              <a:lnSpc>
                <a:spcPct val="100000"/>
              </a:lnSpc>
              <a:spcBef>
                <a:spcPts val="300"/>
              </a:spcBef>
            </a:pPr>
            <a:endParaRPr sz="1000" dirty="0">
              <a:latin typeface="Arial"/>
              <a:cs typeface="Arial"/>
            </a:endParaRPr>
          </a:p>
        </p:txBody>
      </p:sp>
      <p:pic>
        <p:nvPicPr>
          <p:cNvPr id="73" name="Picture 2" descr="https://sun6-20.userapi.com/s/v1/ig2/nSMT-ieZjn4OUM-Xpeypv7o72vqq8eKvN1AfgonIdZHAe3GWHkr7iYKW6q7YoW1AcFdGYXoew_sFt_LMeFMf8t_2.jpg?size=864x864&amp;quality=95&amp;crop=108,108,864,864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72" cy="571472"/>
          </a:xfrm>
          <a:prstGeom prst="rect">
            <a:avLst/>
          </a:prstGeom>
          <a:noFill/>
        </p:spPr>
      </p:pic>
      <p:sp>
        <p:nvSpPr>
          <p:cNvPr id="69" name="object 53"/>
          <p:cNvSpPr txBox="1"/>
          <p:nvPr/>
        </p:nvSpPr>
        <p:spPr>
          <a:xfrm>
            <a:off x="8286776" y="928676"/>
            <a:ext cx="522071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100</a:t>
            </a:r>
            <a:r>
              <a:rPr sz="1050" b="1" spc="-10">
                <a:solidFill>
                  <a:srgbClr val="212A35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099" name="Picture 3" descr="C:\Users\User\Desktop\РАБОТА\эконом\Презентация\фото инвестпрофил\fotolia_51604337_subscription_monthly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071570" cy="868595"/>
          </a:xfrm>
          <a:prstGeom prst="rect">
            <a:avLst/>
          </a:prstGeom>
          <a:noFill/>
        </p:spPr>
      </p:pic>
      <p:sp>
        <p:nvSpPr>
          <p:cNvPr id="55" name="object 33"/>
          <p:cNvSpPr txBox="1"/>
          <p:nvPr/>
        </p:nvSpPr>
        <p:spPr>
          <a:xfrm>
            <a:off x="4929190" y="4000510"/>
            <a:ext cx="3857652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FF0000"/>
                </a:solidFill>
                <a:latin typeface="Arial"/>
                <a:cs typeface="Arial"/>
              </a:rPr>
              <a:t>Операторы связи: Мегафон, </a:t>
            </a:r>
            <a:r>
              <a:rPr lang="ru-RU" sz="1100" b="1" spc="-10" dirty="0" err="1">
                <a:solidFill>
                  <a:srgbClr val="FF0000"/>
                </a:solidFill>
                <a:latin typeface="Arial"/>
                <a:cs typeface="Arial"/>
              </a:rPr>
              <a:t>Билайн</a:t>
            </a:r>
            <a:r>
              <a:rPr lang="ru-RU" sz="1100" b="1" spc="-10" dirty="0">
                <a:solidFill>
                  <a:srgbClr val="FF0000"/>
                </a:solidFill>
                <a:latin typeface="Arial"/>
                <a:cs typeface="Arial"/>
              </a:rPr>
              <a:t>, МТС, </a:t>
            </a:r>
            <a:r>
              <a:rPr lang="en-US" sz="1100" b="1" spc="-10" dirty="0" err="1">
                <a:solidFill>
                  <a:srgbClr val="FF0000"/>
                </a:solidFill>
                <a:latin typeface="Arial"/>
                <a:cs typeface="Arial"/>
              </a:rPr>
              <a:t>Yota</a:t>
            </a:r>
            <a:endParaRPr lang="ru-RU" sz="1100" b="1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FF0000"/>
                </a:solidFill>
                <a:latin typeface="Arial"/>
                <a:cs typeface="Arial"/>
              </a:rPr>
              <a:t>Оптоволоконный интернет (</a:t>
            </a:r>
            <a:r>
              <a:rPr lang="ru-RU" sz="1100" b="1" spc="-10" dirty="0" err="1">
                <a:solidFill>
                  <a:srgbClr val="FF0000"/>
                </a:solidFill>
                <a:latin typeface="Arial"/>
                <a:cs typeface="Arial"/>
              </a:rPr>
              <a:t>Ростелеком</a:t>
            </a:r>
            <a:r>
              <a:rPr lang="ru-RU" sz="1100" b="1" spc="-10" dirty="0">
                <a:solidFill>
                  <a:srgbClr val="FF0000"/>
                </a:solidFill>
                <a:latin typeface="Arial"/>
                <a:cs typeface="Arial"/>
              </a:rPr>
              <a:t>) в р.п. Самойловка  до 700 Мбит/с </a:t>
            </a:r>
            <a:endParaRPr sz="11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6" name="object 17"/>
          <p:cNvSpPr txBox="1"/>
          <p:nvPr/>
        </p:nvSpPr>
        <p:spPr>
          <a:xfrm>
            <a:off x="214282" y="2285998"/>
            <a:ext cx="3819844" cy="74892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200" b="1" spc="-10" dirty="0">
                <a:solidFill>
                  <a:srgbClr val="212A35"/>
                </a:solidFill>
                <a:latin typeface="Arial"/>
                <a:cs typeface="Arial"/>
              </a:rPr>
              <a:t>Население района, чел. - 15 904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200" b="1" spc="-10" dirty="0">
                <a:solidFill>
                  <a:srgbClr val="212A35"/>
                </a:solidFill>
                <a:latin typeface="Arial"/>
                <a:cs typeface="Arial"/>
              </a:rPr>
              <a:t>в т.ч. население районного центра – 6 373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200" b="1" spc="-10" dirty="0">
                <a:solidFill>
                  <a:srgbClr val="212A35"/>
                </a:solidFill>
                <a:latin typeface="Arial"/>
                <a:cs typeface="Arial"/>
              </a:rPr>
              <a:t>Численность занятых в экономике – 2303 чел.</a:t>
            </a:r>
            <a:endParaRPr sz="1050" b="1" spc="-10" dirty="0" err="1">
              <a:solidFill>
                <a:srgbClr val="212A35"/>
              </a:solidFill>
              <a:latin typeface="Arial"/>
              <a:cs typeface="Arial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14282" y="1571618"/>
            <a:ext cx="3857652" cy="55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300" b="1" spc="-10" dirty="0">
                <a:solidFill>
                  <a:schemeClr val="tx1"/>
                </a:solidFill>
                <a:latin typeface="Arial"/>
                <a:cs typeface="Arial"/>
              </a:rPr>
              <a:t>Регистрируемая безработица 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300" b="1" spc="-10" dirty="0">
                <a:solidFill>
                  <a:schemeClr val="tx1"/>
                </a:solidFill>
                <a:latin typeface="Arial"/>
                <a:cs typeface="Arial"/>
              </a:rPr>
              <a:t>на 01.05.2024 г. – 0,3%</a:t>
            </a:r>
          </a:p>
        </p:txBody>
      </p:sp>
      <p:sp>
        <p:nvSpPr>
          <p:cNvPr id="74" name="object 17"/>
          <p:cNvSpPr txBox="1"/>
          <p:nvPr/>
        </p:nvSpPr>
        <p:spPr>
          <a:xfrm>
            <a:off x="4786314" y="2000246"/>
            <a:ext cx="4143404" cy="113107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050" b="1" spc="-10" dirty="0" err="1">
                <a:solidFill>
                  <a:srgbClr val="212A35"/>
                </a:solidFill>
                <a:latin typeface="Arial"/>
                <a:cs typeface="Arial"/>
              </a:rPr>
              <a:t>Ресурсоснабжающими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 организациями района являются: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  <a:buFontTx/>
              <a:buChar char="-"/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ПАО «</a:t>
            </a:r>
            <a:r>
              <a:rPr lang="ru-RU" sz="1050" b="1" spc="-10" dirty="0" err="1">
                <a:solidFill>
                  <a:srgbClr val="212A35"/>
                </a:solidFill>
                <a:latin typeface="Arial"/>
                <a:cs typeface="Arial"/>
              </a:rPr>
              <a:t>Саратовэнерго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»;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  <a:buFontTx/>
              <a:buChar char="-"/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 АО «Газпром </a:t>
            </a:r>
            <a:r>
              <a:rPr lang="ru-RU" sz="1050" b="1" spc="-10" dirty="0" err="1">
                <a:solidFill>
                  <a:srgbClr val="212A35"/>
                </a:solidFill>
                <a:latin typeface="Arial"/>
                <a:cs typeface="Arial"/>
              </a:rPr>
              <a:t>межрегионгаз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 Саратов»;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- Филиал ГУП СО «</a:t>
            </a:r>
            <a:r>
              <a:rPr lang="ru-RU" sz="1050" b="1" spc="-10" dirty="0" err="1">
                <a:solidFill>
                  <a:srgbClr val="212A35"/>
                </a:solidFill>
                <a:latin typeface="Arial"/>
                <a:cs typeface="Arial"/>
              </a:rPr>
              <a:t>Облводоресурс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» – «Самойловский»;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-Саратовский филиал АО «</a:t>
            </a:r>
            <a:r>
              <a:rPr lang="ru-RU" sz="1050" b="1" spc="-10" dirty="0" err="1">
                <a:solidFill>
                  <a:srgbClr val="212A35"/>
                </a:solidFill>
                <a:latin typeface="Arial"/>
                <a:cs typeface="Arial"/>
              </a:rPr>
              <a:t>Ситиматик</a:t>
            </a:r>
            <a:r>
              <a:rPr lang="ru-RU" sz="1050" b="1" spc="-10" dirty="0">
                <a:solidFill>
                  <a:srgbClr val="212A35"/>
                </a:solidFill>
                <a:latin typeface="Arial"/>
                <a:cs typeface="Arial"/>
              </a:rPr>
              <a:t>»</a:t>
            </a:r>
            <a:endParaRPr sz="1050" b="1" spc="-10" dirty="0" err="1">
              <a:solidFill>
                <a:srgbClr val="212A35"/>
              </a:solidFill>
              <a:latin typeface="Arial"/>
              <a:cs typeface="Arial"/>
            </a:endParaRPr>
          </a:p>
        </p:txBody>
      </p:sp>
      <p:sp>
        <p:nvSpPr>
          <p:cNvPr id="36" name="object 33"/>
          <p:cNvSpPr txBox="1"/>
          <p:nvPr/>
        </p:nvSpPr>
        <p:spPr>
          <a:xfrm>
            <a:off x="4786314" y="3214692"/>
            <a:ext cx="385765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>
                <a:solidFill>
                  <a:srgbClr val="FF0000"/>
                </a:solidFill>
                <a:latin typeface="Arial"/>
                <a:cs typeface="Arial"/>
              </a:rPr>
              <a:t>В 2024 г. ведутся работы по реконструкции подземного водозабора на ул. Привокзальной в р.п. Самойловка, в рамках Федерального проекта «Чистая вода» национального проекта «Жилье и городская среда».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6233</TotalTime>
  <Words>3472</Words>
  <Application>Microsoft Office PowerPoint</Application>
  <PresentationFormat>Экран (16:9)</PresentationFormat>
  <Paragraphs>684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sam64.ru</vt:lpstr>
      <vt:lpstr>Обращение к инвесторам</vt:lpstr>
      <vt:lpstr> ПРЕИМУЩЕСТВА РАЙОНА</vt:lpstr>
      <vt:lpstr>ПРЕИМУЩЕСТВА РАЙОНА</vt:lpstr>
      <vt:lpstr>ПРЕИМУЩЕСТВА РАЙОНА - наличие свободных инвестиционных площадок</vt:lpstr>
      <vt:lpstr>Общая характеристика</vt:lpstr>
      <vt:lpstr> Социально – экономическое развитие</vt:lpstr>
      <vt:lpstr> Социально – экономическое развитие</vt:lpstr>
      <vt:lpstr>База ключевых ресурсов</vt:lpstr>
      <vt:lpstr>Сельское хозяйство и лесной фонд</vt:lpstr>
      <vt:lpstr>В Самойловском районе 29 учреждений образования  - 20 школ (3 базовых и 17 филиалов); - 6 детских садов; - 1 центр детского творчества; - 1 детско-юношеская спортивная школа; - ФОК в с. Святославка</vt:lpstr>
      <vt:lpstr>ТУРИЗМ</vt:lpstr>
      <vt:lpstr>МОЙ БРЕНД</vt:lpstr>
      <vt:lpstr>Ведущие предприятия района</vt:lpstr>
      <vt:lpstr>Специализация Самойловского района</vt:lpstr>
      <vt:lpstr>Позиция жителей</vt:lpstr>
      <vt:lpstr>Позиция предпринимателей</vt:lpstr>
      <vt:lpstr> Реализованные инвестиционные проекты в 2023 году</vt:lpstr>
      <vt:lpstr> Реализуемые инвестиционные проекты в 2024 году</vt:lpstr>
      <vt:lpstr>Меры поддержки</vt:lpstr>
      <vt:lpstr>Свободные инвестиционные площадки</vt:lpstr>
      <vt:lpstr>Свободные инвестиционные площадки</vt:lpstr>
      <vt:lpstr>Свободные инвестиционные площадки</vt:lpstr>
      <vt:lpstr>Планируемые к реализации инвестиционные проекты</vt:lpstr>
      <vt:lpstr>Инвестиционные ниши</vt:lpstr>
      <vt:lpstr>Слайд 26</vt:lpstr>
      <vt:lpstr>Слайд 27</vt:lpstr>
      <vt:lpstr>Слайд 28</vt:lpstr>
      <vt:lpstr>Первоочередные мероприятия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KDN</cp:lastModifiedBy>
  <cp:revision>443</cp:revision>
  <dcterms:created xsi:type="dcterms:W3CDTF">2023-11-02T10:23:38Z</dcterms:created>
  <dcterms:modified xsi:type="dcterms:W3CDTF">2024-11-22T12:17:21Z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2023-11-02T00:00:00Z</vt:filetime>
  </property>
  <property fmtid="{D5CDD505-2E9C-101B-9397-08002B2CF9AE}" pid="5" name="Producer">
    <vt:lpwstr>Microsoft® PowerPoint® 2010</vt:lpwstr>
  </property>
</Properties>
</file>